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2.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2"/>
  </p:notesMasterIdLst>
  <p:sldIdLst>
    <p:sldId id="673" r:id="rId2"/>
    <p:sldId id="674" r:id="rId3"/>
    <p:sldId id="692" r:id="rId4"/>
    <p:sldId id="693" r:id="rId5"/>
    <p:sldId id="694" r:id="rId6"/>
    <p:sldId id="680" r:id="rId7"/>
    <p:sldId id="675" r:id="rId8"/>
    <p:sldId id="695" r:id="rId9"/>
    <p:sldId id="697" r:id="rId10"/>
    <p:sldId id="696" r:id="rId11"/>
    <p:sldId id="698" r:id="rId12"/>
    <p:sldId id="699" r:id="rId13"/>
    <p:sldId id="700" r:id="rId14"/>
    <p:sldId id="800" r:id="rId15"/>
    <p:sldId id="753" r:id="rId16"/>
    <p:sldId id="754" r:id="rId17"/>
    <p:sldId id="786" r:id="rId18"/>
    <p:sldId id="801" r:id="rId19"/>
    <p:sldId id="787" r:id="rId20"/>
    <p:sldId id="788" r:id="rId21"/>
    <p:sldId id="789" r:id="rId22"/>
    <p:sldId id="790" r:id="rId23"/>
    <p:sldId id="792" r:id="rId24"/>
    <p:sldId id="793" r:id="rId25"/>
    <p:sldId id="794" r:id="rId26"/>
    <p:sldId id="795" r:id="rId27"/>
    <p:sldId id="796" r:id="rId28"/>
    <p:sldId id="797" r:id="rId29"/>
    <p:sldId id="724" r:id="rId30"/>
    <p:sldId id="741" r:id="rId31"/>
    <p:sldId id="742" r:id="rId32"/>
    <p:sldId id="743" r:id="rId33"/>
    <p:sldId id="744" r:id="rId34"/>
    <p:sldId id="745" r:id="rId35"/>
    <p:sldId id="746" r:id="rId36"/>
    <p:sldId id="747" r:id="rId37"/>
    <p:sldId id="748" r:id="rId38"/>
    <p:sldId id="749" r:id="rId39"/>
    <p:sldId id="750" r:id="rId40"/>
    <p:sldId id="751" r:id="rId41"/>
    <p:sldId id="802" r:id="rId42"/>
    <p:sldId id="677" r:id="rId43"/>
    <p:sldId id="676" r:id="rId44"/>
    <p:sldId id="678" r:id="rId45"/>
    <p:sldId id="682" r:id="rId46"/>
    <p:sldId id="683" r:id="rId47"/>
    <p:sldId id="684" r:id="rId48"/>
    <p:sldId id="685" r:id="rId49"/>
    <p:sldId id="687" r:id="rId50"/>
    <p:sldId id="688" r:id="rId51"/>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nfred Lee" initials="MW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9048" autoAdjust="0"/>
  </p:normalViewPr>
  <p:slideViewPr>
    <p:cSldViewPr snapToGrid="0" snapToObjects="1">
      <p:cViewPr>
        <p:scale>
          <a:sx n="100" d="100"/>
          <a:sy n="100" d="100"/>
        </p:scale>
        <p:origin x="-1608" y="-392"/>
      </p:cViewPr>
      <p:guideLst>
        <p:guide orient="horz" pos="2112"/>
        <p:guide pos="2776"/>
      </p:guideLst>
    </p:cSldViewPr>
  </p:slideViewPr>
  <p:notesTextViewPr>
    <p:cViewPr>
      <p:scale>
        <a:sx n="100" d="100"/>
        <a:sy n="100" d="100"/>
      </p:scale>
      <p:origin x="0" y="0"/>
    </p:cViewPr>
  </p:notesTextViewPr>
  <p:sorterViewPr>
    <p:cViewPr>
      <p:scale>
        <a:sx n="100" d="100"/>
        <a:sy n="100" d="100"/>
      </p:scale>
      <p:origin x="0" y="208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commentAuthors" Target="commentAuthors.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Cartella%20di%20lavoro1"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Cartella%20di%20lavo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Foglio1!$B$2</c:f>
              <c:strCache>
                <c:ptCount val="1"/>
                <c:pt idx="0">
                  <c:v>RefSeq</c:v>
                </c:pt>
              </c:strCache>
            </c:strRef>
          </c:tx>
          <c:spPr>
            <a:solidFill>
              <a:srgbClr val="FF0000"/>
            </a:solidFill>
          </c:spPr>
          <c:invertIfNegative val="0"/>
          <c:cat>
            <c:strRef>
              <c:f>Foglio1!$A$3:$A$6</c:f>
              <c:strCache>
                <c:ptCount val="4"/>
                <c:pt idx="0">
                  <c:v>ISO1</c:v>
                </c:pt>
                <c:pt idx="1">
                  <c:v>ISO2</c:v>
                </c:pt>
                <c:pt idx="2">
                  <c:v>ISO3</c:v>
                </c:pt>
                <c:pt idx="3">
                  <c:v>No Match</c:v>
                </c:pt>
              </c:strCache>
            </c:strRef>
          </c:cat>
          <c:val>
            <c:numRef>
              <c:f>Foglio1!$B$3:$B$6</c:f>
              <c:numCache>
                <c:formatCode>General</c:formatCode>
                <c:ptCount val="4"/>
                <c:pt idx="0">
                  <c:v>3915.0</c:v>
                </c:pt>
                <c:pt idx="1">
                  <c:v>3979.0</c:v>
                </c:pt>
                <c:pt idx="2">
                  <c:v>2822.0</c:v>
                </c:pt>
                <c:pt idx="3">
                  <c:v>1551.0</c:v>
                </c:pt>
              </c:numCache>
            </c:numRef>
          </c:val>
        </c:ser>
        <c:ser>
          <c:idx val="1"/>
          <c:order val="1"/>
          <c:tx>
            <c:strRef>
              <c:f>Foglio1!$C$2</c:f>
              <c:strCache>
                <c:ptCount val="1"/>
                <c:pt idx="0">
                  <c:v>RefSeq+ASPIC</c:v>
                </c:pt>
              </c:strCache>
            </c:strRef>
          </c:tx>
          <c:spPr>
            <a:solidFill>
              <a:srgbClr val="00FF00"/>
            </a:solidFill>
          </c:spPr>
          <c:invertIfNegative val="0"/>
          <c:cat>
            <c:strRef>
              <c:f>Foglio1!$A$3:$A$6</c:f>
              <c:strCache>
                <c:ptCount val="4"/>
                <c:pt idx="0">
                  <c:v>ISO1</c:v>
                </c:pt>
                <c:pt idx="1">
                  <c:v>ISO2</c:v>
                </c:pt>
                <c:pt idx="2">
                  <c:v>ISO3</c:v>
                </c:pt>
                <c:pt idx="3">
                  <c:v>No Match</c:v>
                </c:pt>
              </c:strCache>
            </c:strRef>
          </c:cat>
          <c:val>
            <c:numRef>
              <c:f>Foglio1!$C$3:$C$6</c:f>
              <c:numCache>
                <c:formatCode>General</c:formatCode>
                <c:ptCount val="4"/>
                <c:pt idx="0">
                  <c:v>4098.0</c:v>
                </c:pt>
                <c:pt idx="1">
                  <c:v>4067.0</c:v>
                </c:pt>
                <c:pt idx="2">
                  <c:v>2828.0</c:v>
                </c:pt>
                <c:pt idx="3">
                  <c:v>1283.0</c:v>
                </c:pt>
              </c:numCache>
            </c:numRef>
          </c:val>
        </c:ser>
        <c:dLbls>
          <c:showLegendKey val="0"/>
          <c:showVal val="0"/>
          <c:showCatName val="0"/>
          <c:showSerName val="0"/>
          <c:showPercent val="0"/>
          <c:showBubbleSize val="0"/>
        </c:dLbls>
        <c:gapWidth val="150"/>
        <c:shape val="box"/>
        <c:axId val="-2015027848"/>
        <c:axId val="-2015024872"/>
        <c:axId val="0"/>
      </c:bar3DChart>
      <c:catAx>
        <c:axId val="-2015027848"/>
        <c:scaling>
          <c:orientation val="minMax"/>
        </c:scaling>
        <c:delete val="0"/>
        <c:axPos val="b"/>
        <c:majorTickMark val="out"/>
        <c:minorTickMark val="none"/>
        <c:tickLblPos val="nextTo"/>
        <c:crossAx val="-2015024872"/>
        <c:crosses val="autoZero"/>
        <c:auto val="1"/>
        <c:lblAlgn val="ctr"/>
        <c:lblOffset val="100"/>
        <c:noMultiLvlLbl val="0"/>
      </c:catAx>
      <c:valAx>
        <c:axId val="-2015024872"/>
        <c:scaling>
          <c:orientation val="minMax"/>
        </c:scaling>
        <c:delete val="0"/>
        <c:axPos val="l"/>
        <c:majorGridlines/>
        <c:title>
          <c:tx>
            <c:rich>
              <a:bodyPr/>
              <a:lstStyle/>
              <a:p>
                <a:pPr>
                  <a:defRPr/>
                </a:pPr>
                <a:r>
                  <a:rPr lang="it-IT"/>
                  <a:t>Genes (Human-Mouse)</a:t>
                </a:r>
              </a:p>
            </c:rich>
          </c:tx>
          <c:layout/>
          <c:overlay val="0"/>
        </c:title>
        <c:numFmt formatCode="General" sourceLinked="1"/>
        <c:majorTickMark val="out"/>
        <c:minorTickMark val="none"/>
        <c:tickLblPos val="nextTo"/>
        <c:crossAx val="-201502784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Foglio1!$B$31</c:f>
              <c:strCache>
                <c:ptCount val="1"/>
                <c:pt idx="0">
                  <c:v>RefSeq</c:v>
                </c:pt>
              </c:strCache>
            </c:strRef>
          </c:tx>
          <c:spPr>
            <a:solidFill>
              <a:srgbClr val="FF0000"/>
            </a:solidFill>
          </c:spPr>
          <c:invertIfNegative val="0"/>
          <c:cat>
            <c:strRef>
              <c:f>Foglio1!$A$32:$A$35</c:f>
              <c:strCache>
                <c:ptCount val="4"/>
                <c:pt idx="0">
                  <c:v>ISO1</c:v>
                </c:pt>
                <c:pt idx="1">
                  <c:v>ISO2</c:v>
                </c:pt>
                <c:pt idx="2">
                  <c:v>ISO3</c:v>
                </c:pt>
                <c:pt idx="3">
                  <c:v>No Match</c:v>
                </c:pt>
              </c:strCache>
            </c:strRef>
          </c:cat>
          <c:val>
            <c:numRef>
              <c:f>Foglio1!$B$32:$B$35</c:f>
              <c:numCache>
                <c:formatCode>General</c:formatCode>
                <c:ptCount val="4"/>
                <c:pt idx="0">
                  <c:v>4079.0</c:v>
                </c:pt>
                <c:pt idx="1">
                  <c:v>4378.0</c:v>
                </c:pt>
                <c:pt idx="2">
                  <c:v>3837.0</c:v>
                </c:pt>
                <c:pt idx="3">
                  <c:v>5089.0</c:v>
                </c:pt>
              </c:numCache>
            </c:numRef>
          </c:val>
        </c:ser>
        <c:ser>
          <c:idx val="1"/>
          <c:order val="1"/>
          <c:tx>
            <c:strRef>
              <c:f>Foglio1!$C$31</c:f>
              <c:strCache>
                <c:ptCount val="1"/>
                <c:pt idx="0">
                  <c:v>RefSeq+ASPIC</c:v>
                </c:pt>
              </c:strCache>
            </c:strRef>
          </c:tx>
          <c:spPr>
            <a:solidFill>
              <a:srgbClr val="00FF00"/>
            </a:solidFill>
          </c:spPr>
          <c:invertIfNegative val="0"/>
          <c:cat>
            <c:strRef>
              <c:f>Foglio1!$A$32:$A$35</c:f>
              <c:strCache>
                <c:ptCount val="4"/>
                <c:pt idx="0">
                  <c:v>ISO1</c:v>
                </c:pt>
                <c:pt idx="1">
                  <c:v>ISO2</c:v>
                </c:pt>
                <c:pt idx="2">
                  <c:v>ISO3</c:v>
                </c:pt>
                <c:pt idx="3">
                  <c:v>No Match</c:v>
                </c:pt>
              </c:strCache>
            </c:strRef>
          </c:cat>
          <c:val>
            <c:numRef>
              <c:f>Foglio1!$C$32:$C$35</c:f>
              <c:numCache>
                <c:formatCode>General</c:formatCode>
                <c:ptCount val="4"/>
                <c:pt idx="0">
                  <c:v>4511.0</c:v>
                </c:pt>
                <c:pt idx="1">
                  <c:v>4661.0</c:v>
                </c:pt>
                <c:pt idx="2">
                  <c:v>4006.0</c:v>
                </c:pt>
                <c:pt idx="3">
                  <c:v>4205.0</c:v>
                </c:pt>
              </c:numCache>
            </c:numRef>
          </c:val>
        </c:ser>
        <c:dLbls>
          <c:showLegendKey val="0"/>
          <c:showVal val="0"/>
          <c:showCatName val="0"/>
          <c:showSerName val="0"/>
          <c:showPercent val="0"/>
          <c:showBubbleSize val="0"/>
        </c:dLbls>
        <c:gapWidth val="150"/>
        <c:shape val="box"/>
        <c:axId val="-2014989944"/>
        <c:axId val="-2014987000"/>
        <c:axId val="0"/>
      </c:bar3DChart>
      <c:catAx>
        <c:axId val="-2014989944"/>
        <c:scaling>
          <c:orientation val="minMax"/>
        </c:scaling>
        <c:delete val="0"/>
        <c:axPos val="b"/>
        <c:majorTickMark val="out"/>
        <c:minorTickMark val="none"/>
        <c:tickLblPos val="nextTo"/>
        <c:crossAx val="-2014987000"/>
        <c:crosses val="autoZero"/>
        <c:auto val="1"/>
        <c:lblAlgn val="ctr"/>
        <c:lblOffset val="100"/>
        <c:noMultiLvlLbl val="0"/>
      </c:catAx>
      <c:valAx>
        <c:axId val="-2014987000"/>
        <c:scaling>
          <c:orientation val="minMax"/>
        </c:scaling>
        <c:delete val="0"/>
        <c:axPos val="l"/>
        <c:majorGridlines/>
        <c:title>
          <c:tx>
            <c:rich>
              <a:bodyPr/>
              <a:lstStyle/>
              <a:p>
                <a:pPr>
                  <a:defRPr/>
                </a:pPr>
                <a:r>
                  <a:rPr lang="it-IT"/>
                  <a:t>Transcripts (Human - Mouse) </a:t>
                </a:r>
              </a:p>
            </c:rich>
          </c:tx>
          <c:layout/>
          <c:overlay val="0"/>
        </c:title>
        <c:numFmt formatCode="General" sourceLinked="1"/>
        <c:majorTickMark val="out"/>
        <c:minorTickMark val="none"/>
        <c:tickLblPos val="nextTo"/>
        <c:crossAx val="-2014989944"/>
        <c:crosses val="autoZero"/>
        <c:crossBetween val="between"/>
      </c:valAx>
    </c:plotArea>
    <c:legend>
      <c:legendPos val="t"/>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7FA91D-7CF2-2541-905C-16B6FF16F16D}" type="datetimeFigureOut">
              <a:rPr lang="it-IT" smtClean="0"/>
              <a:t>10/09/14</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7EF96-AF98-0446-A17D-4B30018E8FED}" type="slidenum">
              <a:rPr lang="en-US" smtClean="0"/>
              <a:t>‹n.›</a:t>
            </a:fld>
            <a:endParaRPr lang="en-US"/>
          </a:p>
        </p:txBody>
      </p:sp>
    </p:spTree>
    <p:extLst>
      <p:ext uri="{BB962C8B-B14F-4D97-AF65-F5344CB8AC3E}">
        <p14:creationId xmlns:p14="http://schemas.microsoft.com/office/powerpoint/2010/main" val="23855518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www.ncbi.nlm.nih.gov/bookshelf/br.fcgi?book=mboc4&amp;part=A747"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974DF5-688E-2C4D-90B9-A8BAB7A65EE7}" type="slidenum">
              <a:rPr lang="en-GB"/>
              <a:pPr>
                <a:defRPr/>
              </a:pPr>
              <a:t>2</a:t>
            </a:fld>
            <a:endParaRPr lang="en-GB"/>
          </a:p>
        </p:txBody>
      </p:sp>
      <p:sp>
        <p:nvSpPr>
          <p:cNvPr id="8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8179" name="Rectangle 3"/>
          <p:cNvSpPr>
            <a:spLocks noGrp="1" noChangeArrowheads="1"/>
          </p:cNvSpPr>
          <p:nvPr>
            <p:ph type="body" idx="1"/>
          </p:nvPr>
        </p:nvSpPr>
        <p:spPr/>
        <p:txBody>
          <a:bodyPr/>
          <a:lstStyle/>
          <a:p>
            <a:pPr defTabSz="456808"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F6FDD3A9-954E-0E4F-80ED-D91203BC5ACD}" type="slidenum">
              <a:rPr lang="it-IT" sz="1200"/>
              <a:pPr eaLnBrk="1" hangingPunct="1"/>
              <a:t>18</a:t>
            </a:fld>
            <a:endParaRPr lang="it-IT" sz="1200"/>
          </a:p>
        </p:txBody>
      </p:sp>
      <p:sp>
        <p:nvSpPr>
          <p:cNvPr id="139266" name="Rectangle 2"/>
          <p:cNvSpPr>
            <a:spLocks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atin typeface="Arial" charset="0"/>
              </a:rPr>
              <a:t>Figure 4-17</a:t>
            </a:r>
          </a:p>
          <a:p>
            <a:r>
              <a:rPr lang="it-IT">
                <a:latin typeface="Arial" charset="0"/>
              </a:rPr>
              <a:t>.    </a:t>
            </a:r>
            <a:r>
              <a:rPr lang="it-IT" b="1">
                <a:latin typeface="Arial" charset="0"/>
              </a:rPr>
              <a:t>Representation of the nucleotide sequence content of the human genome</a:t>
            </a:r>
            <a:r>
              <a:rPr lang="it-IT">
                <a:latin typeface="Arial" charset="0"/>
              </a:rPr>
              <a:t> </a:t>
            </a:r>
          </a:p>
          <a:p>
            <a:r>
              <a:rPr lang="it-IT">
                <a:latin typeface="Arial" charset="0"/>
              </a:rPr>
              <a:t>LINES, SINES, retroviral-like elements, and DNA-only transposons are all mobile genetic elements that have multiplied in our genome by replicating themselves and inserting the new copies in different positions. Mobile genetic elements are discussed in </a:t>
            </a:r>
            <a:r>
              <a:rPr lang="it-IT">
                <a:latin typeface="Arial" charset="0"/>
                <a:hlinkClick r:id="rId3"/>
              </a:rPr>
              <a:t>Chapter 5</a:t>
            </a:r>
            <a:r>
              <a:rPr lang="it-IT">
                <a:latin typeface="Arial" charset="0"/>
              </a:rPr>
              <a:t>. Simple sequence repeats are short nucleotide sequences (less than 14 nucleotide pairs) that are repeated again and again for long stretches. Segmental duplications are large blocks of the genome (1000–200,000 nucleotide pairs) that are present at two or more locations in the genome. Over half of the unique sequence consists of genes and the remainder is probably regulatory DNA. Most of the DNA present in heterochromatin, a specialized type of chromatin (discussed later in this chapter) that contains relatively few genes, has not yet been sequenced. (Adapted from Unveiling the Human Genome, Supplement to the Wellcome Trust Newsletter. London: Wellcome Trust, February 2001.)</a:t>
            </a:r>
          </a:p>
          <a:p>
            <a:pPr eaLnBrk="1" hangingPunct="1"/>
            <a:endParaRPr lang="it-IT">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571155AC-CC49-F64A-BBCB-92910344E71A}" type="slidenum">
              <a:rPr lang="it-IT" sz="1200"/>
              <a:pPr eaLnBrk="1" hangingPunct="1"/>
              <a:t>19</a:t>
            </a:fld>
            <a:endParaRPr lang="it-IT" sz="1200"/>
          </a:p>
        </p:txBody>
      </p:sp>
      <p:sp>
        <p:nvSpPr>
          <p:cNvPr id="118786" name="Rectangle 2"/>
          <p:cNvSpPr>
            <a:spLocks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it-IT">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79194CE8-BAE9-6840-8D42-D15DE2562241}" type="slidenum">
              <a:rPr lang="it-IT" sz="1200"/>
              <a:pPr eaLnBrk="1" hangingPunct="1"/>
              <a:t>20</a:t>
            </a:fld>
            <a:endParaRPr lang="it-IT" sz="1200"/>
          </a:p>
        </p:txBody>
      </p:sp>
      <p:sp>
        <p:nvSpPr>
          <p:cNvPr id="120834" name="Rectangle 2"/>
          <p:cNvSpPr>
            <a:spLocks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it-IT">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5C5BE2EE-48E3-7047-AECE-B221DECBCFE2}" type="slidenum">
              <a:rPr lang="it-IT" sz="1200"/>
              <a:pPr eaLnBrk="1" hangingPunct="1"/>
              <a:t>22</a:t>
            </a:fld>
            <a:endParaRPr lang="it-IT" sz="1200"/>
          </a:p>
        </p:txBody>
      </p:sp>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it-IT">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F5024513-8DAE-A94E-9203-383B53D13573}" type="slidenum">
              <a:rPr lang="it-IT" sz="1200"/>
              <a:pPr eaLnBrk="1" hangingPunct="1"/>
              <a:t>26</a:t>
            </a:fld>
            <a:endParaRPr lang="it-IT" sz="1200"/>
          </a:p>
        </p:txBody>
      </p:sp>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it-IT">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a:ln/>
        </p:spPr>
      </p:sp>
      <p:sp>
        <p:nvSpPr>
          <p:cNvPr id="1331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GB" sz="2400" b="1">
              <a:latin typeface="Arial Rounded MT Bold"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a:ln/>
        </p:spPr>
      </p:sp>
      <p:sp>
        <p:nvSpPr>
          <p:cNvPr id="1351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GB" sz="2400" b="1">
              <a:latin typeface="Arial Rounded MT Bold"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fld id="{26A20B7E-1A71-A440-98CB-F6A0CFFC4F6A}" type="slidenum">
              <a:rPr lang="en-US" sz="1200" b="0">
                <a:latin typeface="Times" charset="0"/>
              </a:rPr>
              <a:pPr/>
              <a:t>29</a:t>
            </a:fld>
            <a:endParaRPr lang="en-US" sz="1200" b="0">
              <a:latin typeface="Times" charset="0"/>
            </a:endParaRPr>
          </a:p>
        </p:txBody>
      </p:sp>
      <p:sp>
        <p:nvSpPr>
          <p:cNvPr id="138242" name="Rectangle 2"/>
          <p:cNvSpPr>
            <a:spLocks noGrp="1" noRot="1" noChangeAspect="1" noChangeArrowheads="1"/>
          </p:cNvSpPr>
          <p:nvPr>
            <p:ph type="sldImg"/>
          </p:nvPr>
        </p:nvSpPr>
        <p:spPr>
          <a:solidFill>
            <a:srgbClr val="FFFFFF"/>
          </a:solidFill>
          <a:ln/>
        </p:spPr>
      </p:sp>
      <p:sp>
        <p:nvSpPr>
          <p:cNvPr id="1382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it-IT">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Rot="1" noChangeAspect="1" noChangeArrowheads="1" noTextEdit="1"/>
          </p:cNvSpPr>
          <p:nvPr>
            <p:ph type="sldImg"/>
          </p:nvPr>
        </p:nvSpPr>
        <p:spPr>
          <a:ln/>
        </p:spPr>
      </p:sp>
      <p:sp>
        <p:nvSpPr>
          <p:cNvPr id="1720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fld id="{33AEABA6-52F8-684F-8698-A2BCF53A401F}" type="slidenum">
              <a:rPr lang="en-US" sz="1200" b="0">
                <a:latin typeface="Times" charset="0"/>
              </a:rPr>
              <a:pPr/>
              <a:t>31</a:t>
            </a:fld>
            <a:endParaRPr lang="en-US" sz="1200" b="0">
              <a:latin typeface="Times" charset="0"/>
            </a:endParaRPr>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974DF5-688E-2C4D-90B9-A8BAB7A65EE7}" type="slidenum">
              <a:rPr lang="en-GB"/>
              <a:pPr>
                <a:defRPr/>
              </a:pPr>
              <a:t>3</a:t>
            </a:fld>
            <a:endParaRPr lang="en-GB"/>
          </a:p>
        </p:txBody>
      </p:sp>
      <p:sp>
        <p:nvSpPr>
          <p:cNvPr id="8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8179" name="Rectangle 3"/>
          <p:cNvSpPr>
            <a:spLocks noGrp="1" noChangeArrowheads="1"/>
          </p:cNvSpPr>
          <p:nvPr>
            <p:ph type="body" idx="1"/>
          </p:nvPr>
        </p:nvSpPr>
        <p:spPr/>
        <p:txBody>
          <a:bodyPr/>
          <a:lstStyle/>
          <a:p>
            <a:pPr defTabSz="456808"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ChangeArrowheads="1"/>
          </p:cNvSpPr>
          <p:nvPr>
            <p:ph type="sldImg"/>
          </p:nvPr>
        </p:nvSpPr>
        <p:spPr>
          <a:solidFill>
            <a:srgbClr val="FFFFFF"/>
          </a:solidFill>
          <a:ln/>
        </p:spPr>
      </p:sp>
      <p:sp>
        <p:nvSpPr>
          <p:cNvPr id="176130"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it-IT">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ChangeArrowheads="1"/>
          </p:cNvSpPr>
          <p:nvPr>
            <p:ph type="sldImg"/>
          </p:nvPr>
        </p:nvSpPr>
        <p:spPr>
          <a:solidFill>
            <a:srgbClr val="FFFFFF"/>
          </a:solidFill>
          <a:ln/>
        </p:spPr>
      </p:sp>
      <p:sp>
        <p:nvSpPr>
          <p:cNvPr id="178178"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it-IT">
              <a:latin typeface="Time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ChangeArrowheads="1"/>
          </p:cNvSpPr>
          <p:nvPr>
            <p:ph type="sldImg"/>
          </p:nvPr>
        </p:nvSpPr>
        <p:spPr>
          <a:solidFill>
            <a:srgbClr val="FFFFFF"/>
          </a:solidFill>
          <a:ln/>
        </p:spPr>
      </p:sp>
      <p:sp>
        <p:nvSpPr>
          <p:cNvPr id="180226"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it-IT">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ChangeArrowheads="1"/>
          </p:cNvSpPr>
          <p:nvPr>
            <p:ph type="sldImg"/>
          </p:nvPr>
        </p:nvSpPr>
        <p:spPr>
          <a:xfrm>
            <a:off x="1128713" y="701675"/>
            <a:ext cx="4586287" cy="3440113"/>
          </a:xfrm>
          <a:solidFill>
            <a:srgbClr val="FFFFFF"/>
          </a:solidFill>
          <a:ln/>
        </p:spPr>
      </p:sp>
      <p:sp>
        <p:nvSpPr>
          <p:cNvPr id="182274" name="Rectangle 3"/>
          <p:cNvSpPr>
            <a:spLocks noChangeArrowheads="1"/>
          </p:cNvSpPr>
          <p:nvPr>
            <p:ph type="body" idx="1"/>
          </p:nvPr>
        </p:nvSpPr>
        <p:spPr>
          <a:xfrm>
            <a:off x="922338" y="4352925"/>
            <a:ext cx="4999037" cy="40719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it-IT">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ChangeArrowheads="1"/>
          </p:cNvSpPr>
          <p:nvPr>
            <p:ph type="sldImg"/>
          </p:nvPr>
        </p:nvSpPr>
        <p:spPr>
          <a:xfrm>
            <a:off x="1128713" y="701675"/>
            <a:ext cx="4586287" cy="3440113"/>
          </a:xfrm>
          <a:solidFill>
            <a:srgbClr val="FFFFFF"/>
          </a:solidFill>
          <a:ln/>
        </p:spPr>
      </p:sp>
      <p:sp>
        <p:nvSpPr>
          <p:cNvPr id="184322" name="Rectangle 3"/>
          <p:cNvSpPr>
            <a:spLocks noChangeArrowheads="1"/>
          </p:cNvSpPr>
          <p:nvPr>
            <p:ph type="body" idx="1"/>
          </p:nvPr>
        </p:nvSpPr>
        <p:spPr>
          <a:xfrm>
            <a:off x="922338" y="4352925"/>
            <a:ext cx="4999037" cy="40719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it-IT">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ChangeArrowheads="1"/>
          </p:cNvSpPr>
          <p:nvPr>
            <p:ph type="sldImg"/>
          </p:nvPr>
        </p:nvSpPr>
        <p:spPr>
          <a:xfrm>
            <a:off x="1128713" y="701675"/>
            <a:ext cx="4586287" cy="3440113"/>
          </a:xfrm>
          <a:solidFill>
            <a:srgbClr val="FFFFFF"/>
          </a:solidFill>
          <a:ln/>
        </p:spPr>
      </p:sp>
      <p:sp>
        <p:nvSpPr>
          <p:cNvPr id="186370" name="Rectangle 3"/>
          <p:cNvSpPr>
            <a:spLocks noChangeArrowheads="1"/>
          </p:cNvSpPr>
          <p:nvPr>
            <p:ph type="body" idx="1"/>
          </p:nvPr>
        </p:nvSpPr>
        <p:spPr>
          <a:xfrm>
            <a:off x="922338" y="4352925"/>
            <a:ext cx="4999037" cy="40719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it-IT">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ChangeArrowheads="1"/>
          </p:cNvSpPr>
          <p:nvPr>
            <p:ph type="sldImg"/>
          </p:nvPr>
        </p:nvSpPr>
        <p:spPr>
          <a:xfrm>
            <a:off x="1128713" y="701675"/>
            <a:ext cx="4586287" cy="3440113"/>
          </a:xfrm>
          <a:solidFill>
            <a:srgbClr val="FFFFFF"/>
          </a:solidFill>
          <a:ln/>
        </p:spPr>
      </p:sp>
      <p:sp>
        <p:nvSpPr>
          <p:cNvPr id="188418" name="Rectangle 3"/>
          <p:cNvSpPr>
            <a:spLocks noChangeArrowheads="1"/>
          </p:cNvSpPr>
          <p:nvPr>
            <p:ph type="body" idx="1"/>
          </p:nvPr>
        </p:nvSpPr>
        <p:spPr>
          <a:xfrm>
            <a:off x="922338" y="4352925"/>
            <a:ext cx="4999037" cy="40719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it-IT">
              <a:latin typeface="Times"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ChangeArrowheads="1"/>
          </p:cNvSpPr>
          <p:nvPr>
            <p:ph type="sldImg"/>
          </p:nvPr>
        </p:nvSpPr>
        <p:spPr>
          <a:xfrm>
            <a:off x="1128713" y="701675"/>
            <a:ext cx="4586287" cy="3440113"/>
          </a:xfrm>
          <a:solidFill>
            <a:srgbClr val="FFFFFF"/>
          </a:solidFill>
          <a:ln/>
        </p:spPr>
      </p:sp>
      <p:sp>
        <p:nvSpPr>
          <p:cNvPr id="190466" name="Rectangle 3"/>
          <p:cNvSpPr>
            <a:spLocks noChangeArrowheads="1"/>
          </p:cNvSpPr>
          <p:nvPr>
            <p:ph type="body" idx="1"/>
          </p:nvPr>
        </p:nvSpPr>
        <p:spPr>
          <a:xfrm>
            <a:off x="922338" y="4352925"/>
            <a:ext cx="4999037" cy="40719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it-IT">
              <a:latin typeface="Times"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fld id="{AC1DB1EF-839C-D945-859D-A34CFEDB61F6}" type="slidenum">
              <a:rPr lang="en-US" sz="1200" b="0">
                <a:latin typeface="Times" charset="0"/>
              </a:rPr>
              <a:pPr/>
              <a:t>40</a:t>
            </a:fld>
            <a:endParaRPr lang="en-US" sz="1200" b="0">
              <a:latin typeface="Times" charset="0"/>
            </a:endParaRPr>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it-IT" sz="2400" b="1">
              <a:latin typeface="Arial Rounded MT Bold"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2C955D5-F736-A444-A02F-323DD5021D4F}" type="slidenum">
              <a:rPr lang="en-GB"/>
              <a:pPr>
                <a:defRPr/>
              </a:pPr>
              <a:t>42</a:t>
            </a:fld>
            <a:endParaRPr lang="en-GB"/>
          </a:p>
        </p:txBody>
      </p:sp>
      <p:sp>
        <p:nvSpPr>
          <p:cNvPr id="122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rPr>
              <a:t>High-throughput sequencing technologies now produce billions of bases of nucleotide data per experiment, at a relatively low cost. Modern sequencers are capable of analysing the equivalent of a human genome every 14 minutes at a cost of US $5,000. This rate is 400 times greater than in the year 2000, when the draft human genome was first published. It is expected that further developments will result in sequencers between 1000 to 1,000,000 times more productive over the next ten years.</a:t>
            </a:r>
          </a:p>
          <a:p>
            <a:r>
              <a:rPr lang="it-IT">
                <a:latin typeface="Calibri" charset="0"/>
              </a:rPr>
              <a:t>Next-generation DNA sequencing has become so widely used that it is believed to be a disruptive technology - it is so much better than the technology that it replaces that users have difficulty adapting to it.</a:t>
            </a:r>
          </a:p>
          <a:p>
            <a:pPr eaLnBrk="1" hangingPunct="1"/>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974DF5-688E-2C4D-90B9-A8BAB7A65EE7}" type="slidenum">
              <a:rPr lang="en-GB"/>
              <a:pPr>
                <a:defRPr/>
              </a:pPr>
              <a:t>4</a:t>
            </a:fld>
            <a:endParaRPr lang="en-GB"/>
          </a:p>
        </p:txBody>
      </p:sp>
      <p:sp>
        <p:nvSpPr>
          <p:cNvPr id="8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8179" name="Rectangle 3"/>
          <p:cNvSpPr>
            <a:spLocks noGrp="1" noChangeArrowheads="1"/>
          </p:cNvSpPr>
          <p:nvPr>
            <p:ph type="body" idx="1"/>
          </p:nvPr>
        </p:nvSpPr>
        <p:spPr/>
        <p:txBody>
          <a:bodyPr/>
          <a:lstStyle/>
          <a:p>
            <a:pPr defTabSz="456808"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70462A-A86B-3F47-B840-47F074081F32}" type="slidenum">
              <a:rPr lang="en-GB"/>
              <a:pPr>
                <a:defRPr/>
              </a:pPr>
              <a:t>43</a:t>
            </a:fld>
            <a:endParaRPr lang="en-GB"/>
          </a:p>
        </p:txBody>
      </p:sp>
      <p:sp>
        <p:nvSpPr>
          <p:cNvPr id="10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68919C-242F-7A4C-984D-074D2C1F8311}" type="slidenum">
              <a:rPr lang="en-GB"/>
              <a:pPr>
                <a:defRPr/>
              </a:pPr>
              <a:t>44</a:t>
            </a:fld>
            <a:endParaRPr lang="en-GB"/>
          </a:p>
        </p:txBody>
      </p:sp>
      <p:sp>
        <p:nvSpPr>
          <p:cNvPr id="143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9DDC328-1B31-054E-B341-56FA6B1EE1D9}" type="slidenum">
              <a:rPr lang="en-GB"/>
              <a:pPr>
                <a:defRPr/>
              </a:pPr>
              <a:t>45</a:t>
            </a:fld>
            <a:endParaRPr lang="en-GB"/>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F384E9-BA4E-184B-989D-83E794A5AEB6}" type="slidenum">
              <a:rPr lang="en-GB"/>
              <a:pPr>
                <a:defRPr/>
              </a:pPr>
              <a:t>46</a:t>
            </a:fld>
            <a:endParaRPr lang="en-GB"/>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959C0C5-DFAD-D44E-B2C1-9272294A9763}" type="slidenum">
              <a:rPr lang="en-GB"/>
              <a:pPr>
                <a:defRPr/>
              </a:pPr>
              <a:t>47</a:t>
            </a:fld>
            <a:endParaRPr lang="en-GB"/>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6611" name="Rectangle 3"/>
          <p:cNvSpPr>
            <a:spLocks noGrp="1" noChangeArrowheads="1"/>
          </p:cNvSpPr>
          <p:nvPr>
            <p:ph type="body" idx="1"/>
          </p:nvPr>
        </p:nvSpPr>
        <p:spPr/>
        <p:txBody>
          <a:bodyPr/>
          <a:lstStyle/>
          <a:p>
            <a:pPr defTabSz="456808"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45AE07-9D2E-0A4B-85F9-E7A5724F5DCF}" type="slidenum">
              <a:rPr lang="en-GB"/>
              <a:pPr>
                <a:defRPr/>
              </a:pPr>
              <a:t>48</a:t>
            </a:fld>
            <a:endParaRPr lang="en-GB"/>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6611" name="Rectangle 3"/>
          <p:cNvSpPr>
            <a:spLocks noGrp="1" noChangeArrowheads="1"/>
          </p:cNvSpPr>
          <p:nvPr>
            <p:ph type="body" idx="1"/>
          </p:nvPr>
        </p:nvSpPr>
        <p:spPr/>
        <p:txBody>
          <a:bodyPr/>
          <a:lstStyle/>
          <a:p>
            <a:pPr defTabSz="456808"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5DF1B6F-F8F6-E344-93D4-B345B5954D91}" type="slidenum">
              <a:rPr lang="en-GB"/>
              <a:pPr>
                <a:defRPr/>
              </a:pPr>
              <a:t>49</a:t>
            </a:fld>
            <a:endParaRPr lang="en-GB"/>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EF0413-0473-624A-8E7C-4DA55E15F80D}" type="slidenum">
              <a:rPr lang="en-GB"/>
              <a:pPr>
                <a:defRPr/>
              </a:pPr>
              <a:t>50</a:t>
            </a:fld>
            <a:endParaRPr lang="en-GB"/>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8179" name="Rectangle 3"/>
          <p:cNvSpPr>
            <a:spLocks noGrp="1" noChangeArrowheads="1"/>
          </p:cNvSpPr>
          <p:nvPr>
            <p:ph type="body" idx="1"/>
          </p:nvPr>
        </p:nvSpPr>
        <p:spPr/>
        <p:txBody>
          <a:bodyPr/>
          <a:lstStyle/>
          <a:p>
            <a:pPr defTabSz="456808"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974DF5-688E-2C4D-90B9-A8BAB7A65EE7}" type="slidenum">
              <a:rPr lang="en-GB"/>
              <a:pPr>
                <a:defRPr/>
              </a:pPr>
              <a:t>5</a:t>
            </a:fld>
            <a:endParaRPr lang="en-GB"/>
          </a:p>
        </p:txBody>
      </p:sp>
      <p:sp>
        <p:nvSpPr>
          <p:cNvPr id="8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8179" name="Rectangle 3"/>
          <p:cNvSpPr>
            <a:spLocks noGrp="1" noChangeArrowheads="1"/>
          </p:cNvSpPr>
          <p:nvPr>
            <p:ph type="body" idx="1"/>
          </p:nvPr>
        </p:nvSpPr>
        <p:spPr/>
        <p:txBody>
          <a:bodyPr/>
          <a:lstStyle/>
          <a:p>
            <a:pPr defTabSz="456808"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Times" charset="0"/>
              </a:rPr>
              <a:t>The very rapid and widespread success of exome sequencing in the study of human disease is due to varous factors. First, NGS platforms become rapidly available to many researcher directly or indirectly through service providers. People have invested a lot of money in this technology, and they are interested to keep the instrument running!</a:t>
            </a:r>
          </a:p>
          <a:p>
            <a:r>
              <a:rPr lang="it-IT">
                <a:latin typeface="Times" charset="0"/>
              </a:rPr>
              <a:t>Illumina GA2&amp;HiSeq, Miseq, SOLID, Proton and Ion torrent, 454, PacBio, Polonator</a:t>
            </a:r>
          </a:p>
        </p:txBody>
      </p:sp>
      <p:sp>
        <p:nvSpPr>
          <p:cNvPr id="18435"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487488" eaLnBrk="0" hangingPunct="0">
              <a:defRPr sz="2400">
                <a:solidFill>
                  <a:schemeClr val="tx1"/>
                </a:solidFill>
                <a:latin typeface="Calibri" charset="0"/>
                <a:ea typeface="ＭＳ Ｐゴシック" charset="0"/>
                <a:cs typeface="ＭＳ Ｐゴシック" charset="0"/>
              </a:defRPr>
            </a:lvl1pPr>
            <a:lvl2pPr marL="742950" indent="-285750" defTabSz="1487488" eaLnBrk="0" hangingPunct="0">
              <a:defRPr sz="2400">
                <a:solidFill>
                  <a:schemeClr val="tx1"/>
                </a:solidFill>
                <a:latin typeface="Calibri" charset="0"/>
                <a:ea typeface="ＭＳ Ｐゴシック" charset="0"/>
              </a:defRPr>
            </a:lvl2pPr>
            <a:lvl3pPr marL="1143000" indent="-228600" defTabSz="1487488" eaLnBrk="0" hangingPunct="0">
              <a:defRPr sz="2400">
                <a:solidFill>
                  <a:schemeClr val="tx1"/>
                </a:solidFill>
                <a:latin typeface="Calibri" charset="0"/>
                <a:ea typeface="ＭＳ Ｐゴシック" charset="0"/>
              </a:defRPr>
            </a:lvl3pPr>
            <a:lvl4pPr marL="1600200" indent="-228600" defTabSz="1487488" eaLnBrk="0" hangingPunct="0">
              <a:defRPr sz="2400">
                <a:solidFill>
                  <a:schemeClr val="tx1"/>
                </a:solidFill>
                <a:latin typeface="Calibri" charset="0"/>
                <a:ea typeface="ＭＳ Ｐゴシック" charset="0"/>
              </a:defRPr>
            </a:lvl4pPr>
            <a:lvl5pPr marL="2057400" indent="-228600" defTabSz="1487488" eaLnBrk="0" hangingPunct="0">
              <a:defRPr sz="2400">
                <a:solidFill>
                  <a:schemeClr val="tx1"/>
                </a:solidFill>
                <a:latin typeface="Calibri" charset="0"/>
                <a:ea typeface="ＭＳ Ｐゴシック" charset="0"/>
              </a:defRPr>
            </a:lvl5pPr>
            <a:lvl6pPr marL="2514600" indent="-228600" defTabSz="1487488"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1487488"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1487488"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1487488" eaLnBrk="0" fontAlgn="base" hangingPunct="0">
              <a:spcBef>
                <a:spcPct val="0"/>
              </a:spcBef>
              <a:spcAft>
                <a:spcPct val="0"/>
              </a:spcAft>
              <a:defRPr sz="2400">
                <a:solidFill>
                  <a:schemeClr val="tx1"/>
                </a:solidFill>
                <a:latin typeface="Calibri" charset="0"/>
                <a:ea typeface="ＭＳ Ｐゴシック" charset="0"/>
              </a:defRPr>
            </a:lvl9pPr>
          </a:lstStyle>
          <a:p>
            <a:pPr fontAlgn="base">
              <a:spcBef>
                <a:spcPct val="0"/>
              </a:spcBef>
              <a:spcAft>
                <a:spcPct val="0"/>
              </a:spcAft>
            </a:pPr>
            <a:fld id="{66AA6F3B-5DA0-394A-9644-BB83D613D355}" type="slidenum">
              <a:rPr lang="it-IT" sz="1200">
                <a:latin typeface="Times" charset="0"/>
              </a:rPr>
              <a:pPr fontAlgn="base">
                <a:spcBef>
                  <a:spcPct val="0"/>
                </a:spcBef>
                <a:spcAft>
                  <a:spcPct val="0"/>
                </a:spcAft>
              </a:pPr>
              <a:t>6</a:t>
            </a:fld>
            <a:endParaRPr lang="it-IT" sz="120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E3D3F61-F7CD-CF47-A1EB-9A6B091BC04B}" type="slidenum">
              <a:rPr lang="it-IT" sz="1200"/>
              <a:pPr eaLnBrk="1" hangingPunct="1"/>
              <a:t>14</a:t>
            </a:fld>
            <a:endParaRPr lang="it-IT" sz="1200"/>
          </a:p>
        </p:txBody>
      </p:sp>
      <p:sp>
        <p:nvSpPr>
          <p:cNvPr id="24578" name="Rectangle 2"/>
          <p:cNvSpPr>
            <a:spLocks noChangeArrowheads="1" noTextEdit="1"/>
          </p:cNvSpPr>
          <p:nvPr>
            <p:ph type="sldImg"/>
          </p:nvPr>
        </p:nvSpPr>
        <p:spPr>
          <a:xfrm>
            <a:off x="981075" y="563563"/>
            <a:ext cx="4895850" cy="3673475"/>
          </a:xfrm>
          <a:solidFill>
            <a:srgbClr val="FFFFFF"/>
          </a:solidFill>
          <a:ln/>
        </p:spPr>
      </p:sp>
      <p:sp>
        <p:nvSpPr>
          <p:cNvPr id="24579" name="Rectangle 3"/>
          <p:cNvSpPr>
            <a:spLocks noChangeArrowheads="1"/>
          </p:cNvSpPr>
          <p:nvPr>
            <p:ph type="body" idx="1"/>
          </p:nvPr>
        </p:nvSpPr>
        <p:spPr>
          <a:xfrm>
            <a:off x="912813" y="4343400"/>
            <a:ext cx="5030787"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9803" tIns="44902" rIns="89803" bIns="44902"/>
          <a:lstStyle/>
          <a:p>
            <a:pPr eaLnBrk="1" hangingPunct="1"/>
            <a:endParaRPr lang="it-IT">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B68B99CA-E95E-6540-B7A0-0C5E50040D17}" type="slidenum">
              <a:rPr lang="it-IT" sz="1200"/>
              <a:pPr eaLnBrk="1" hangingPunct="1"/>
              <a:t>15</a:t>
            </a:fld>
            <a:endParaRPr lang="it-IT" sz="1200"/>
          </a:p>
        </p:txBody>
      </p:sp>
      <p:sp>
        <p:nvSpPr>
          <p:cNvPr id="55298" name="Rectangle 2"/>
          <p:cNvSpPr>
            <a:spLocks noChangeArrowheads="1"/>
          </p:cNvSpPr>
          <p:nvPr>
            <p:ph type="sldImg"/>
          </p:nvPr>
        </p:nvSpPr>
        <p:spPr>
          <a:solidFill>
            <a:srgbClr val="FFFFFF"/>
          </a:solidFill>
          <a:ln/>
        </p:spPr>
      </p:sp>
      <p:sp>
        <p:nvSpPr>
          <p:cNvPr id="5529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it-IT">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0B3063C3-15D3-DD46-9C61-8C2466C7C73A}" type="slidenum">
              <a:rPr lang="it-IT" sz="1200"/>
              <a:pPr eaLnBrk="1" hangingPunct="1"/>
              <a:t>16</a:t>
            </a:fld>
            <a:endParaRPr lang="it-IT" sz="1200"/>
          </a:p>
        </p:txBody>
      </p:sp>
      <p:sp>
        <p:nvSpPr>
          <p:cNvPr id="57346" name="Rectangle 2"/>
          <p:cNvSpPr>
            <a:spLocks noChangeArrowheads="1"/>
          </p:cNvSpPr>
          <p:nvPr>
            <p:ph type="sldImg"/>
          </p:nvPr>
        </p:nvSpPr>
        <p:spPr>
          <a:solidFill>
            <a:srgbClr val="FFFFFF"/>
          </a:solidFill>
          <a:ln/>
        </p:spPr>
      </p:sp>
      <p:sp>
        <p:nvSpPr>
          <p:cNvPr id="57347"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it-IT">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175A5763-E25B-B24E-A9BB-A848EA1F24B1}" type="slidenum">
              <a:rPr lang="it-IT" sz="1200"/>
              <a:pPr eaLnBrk="1" hangingPunct="1"/>
              <a:t>17</a:t>
            </a:fld>
            <a:endParaRPr lang="it-IT" sz="1200"/>
          </a:p>
        </p:txBody>
      </p:sp>
      <p:sp>
        <p:nvSpPr>
          <p:cNvPr id="116738" name="Rectangle 2"/>
          <p:cNvSpPr>
            <a:spLocks noChangeArrowheads="1"/>
          </p:cNvSpPr>
          <p:nvPr>
            <p:ph type="sldImg"/>
          </p:nvPr>
        </p:nvSpPr>
        <p:spPr>
          <a:solidFill>
            <a:srgbClr val="FFFFFF"/>
          </a:solidFill>
          <a:ln/>
        </p:spPr>
      </p:sp>
      <p:sp>
        <p:nvSpPr>
          <p:cNvPr id="11673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it-IT">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it-IT" smtClean="0"/>
              <a:t>Fare clic per modificare stile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7" name="Date Placeholder 6"/>
          <p:cNvSpPr>
            <a:spLocks noGrp="1"/>
          </p:cNvSpPr>
          <p:nvPr>
            <p:ph type="dt" sz="half" idx="10"/>
          </p:nvPr>
        </p:nvSpPr>
        <p:spPr/>
        <p:txBody>
          <a:bodyPr/>
          <a:lstStyle/>
          <a:p>
            <a:pPr>
              <a:defRPr/>
            </a:pPr>
            <a:endParaRPr lang="it-IT"/>
          </a:p>
        </p:txBody>
      </p:sp>
      <p:sp>
        <p:nvSpPr>
          <p:cNvPr id="8" name="Slide Number Placeholder 7"/>
          <p:cNvSpPr>
            <a:spLocks noGrp="1"/>
          </p:cNvSpPr>
          <p:nvPr>
            <p:ph type="sldNum" sz="quarter" idx="11"/>
          </p:nvPr>
        </p:nvSpPr>
        <p:spPr/>
        <p:txBody>
          <a:bodyPr/>
          <a:lstStyle/>
          <a:p>
            <a:pPr>
              <a:defRPr/>
            </a:pPr>
            <a:fld id="{07A7E77D-A431-1D43-84D2-E20843E5DB0F}" type="slidenum">
              <a:rPr lang="it-IT" smtClean="0"/>
              <a:pPr>
                <a:defRPr/>
              </a:pPr>
              <a:t>‹n.›</a:t>
            </a:fld>
            <a:endParaRPr lang="it-IT"/>
          </a:p>
        </p:txBody>
      </p:sp>
      <p:sp>
        <p:nvSpPr>
          <p:cNvPr id="9" name="Footer Placeholder 8"/>
          <p:cNvSpPr>
            <a:spLocks noGrp="1"/>
          </p:cNvSpPr>
          <p:nvPr>
            <p:ph type="ftr" sz="quarter" idx="12"/>
          </p:nvPr>
        </p:nvSpPr>
        <p:spPr/>
        <p:txBody>
          <a:bodyPr/>
          <a:lstStyle/>
          <a:p>
            <a:pPr>
              <a:defRPr/>
            </a:pP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DFFEDC64-B7AB-0546-9C7B-999023F4A261}" type="slidenum">
              <a:rPr lang="it-IT" smtClean="0"/>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stile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20A04B5E-DED6-F946-ADD0-B448778CB411}" type="slidenum">
              <a:rPr lang="it-IT" smtClean="0"/>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6701DA84-7ACD-EB46-8FCD-823519DF3DB0}" type="slidenum">
              <a:rPr lang="it-IT" smtClean="0"/>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it-IT" smtClean="0"/>
              <a:t>Fare clic per modificare stile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ADB5446B-FF27-F846-BA33-4752477E8032}" type="slidenum">
              <a:rPr lang="it-IT" smtClean="0"/>
              <a:pPr>
                <a:defRPr/>
              </a:pPr>
              <a:t>‹n.›</a:t>
            </a:fld>
            <a:endParaRPr lang="it-IT"/>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83D4454D-C47A-EF42-8ED8-B0D38E95C4A7}" type="slidenum">
              <a:rPr lang="it-IT" smtClean="0"/>
              <a:pPr>
                <a:defRPr/>
              </a:pPr>
              <a:t>‹n.›</a:t>
            </a:fld>
            <a:endParaRPr lang="it-IT"/>
          </a:p>
        </p:txBody>
      </p:sp>
      <p:sp>
        <p:nvSpPr>
          <p:cNvPr id="9" name="Content Placeholder 8"/>
          <p:cNvSpPr>
            <a:spLocks noGrp="1"/>
          </p:cNvSpPr>
          <p:nvPr>
            <p:ph sz="quarter" idx="13"/>
          </p:nvPr>
        </p:nvSpPr>
        <p:spPr>
          <a:xfrm>
            <a:off x="365760" y="1600200"/>
            <a:ext cx="4041648" cy="452628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7" name="Date Placeholder 6"/>
          <p:cNvSpPr>
            <a:spLocks noGrp="1"/>
          </p:cNvSpPr>
          <p:nvPr>
            <p:ph type="dt" sz="half" idx="10"/>
          </p:nvPr>
        </p:nvSpPr>
        <p:spPr/>
        <p:txBody>
          <a:bodyPr/>
          <a:lstStyle/>
          <a:p>
            <a:pPr>
              <a:defRPr/>
            </a:pPr>
            <a:endParaRPr lang="it-IT"/>
          </a:p>
        </p:txBody>
      </p:sp>
      <p:sp>
        <p:nvSpPr>
          <p:cNvPr id="8" name="Footer Placeholder 7"/>
          <p:cNvSpPr>
            <a:spLocks noGrp="1"/>
          </p:cNvSpPr>
          <p:nvPr>
            <p:ph type="ftr" sz="quarter" idx="11"/>
          </p:nvPr>
        </p:nvSpPr>
        <p:spPr/>
        <p:txBody>
          <a:bodyPr/>
          <a:lstStyle/>
          <a:p>
            <a:pPr>
              <a:defRPr/>
            </a:pPr>
            <a:endParaRPr lang="it-IT"/>
          </a:p>
        </p:txBody>
      </p:sp>
      <p:sp>
        <p:nvSpPr>
          <p:cNvPr id="9" name="Slide Number Placeholder 8"/>
          <p:cNvSpPr>
            <a:spLocks noGrp="1"/>
          </p:cNvSpPr>
          <p:nvPr>
            <p:ph type="sldNum" sz="quarter" idx="12"/>
          </p:nvPr>
        </p:nvSpPr>
        <p:spPr/>
        <p:txBody>
          <a:bodyPr/>
          <a:lstStyle/>
          <a:p>
            <a:pPr>
              <a:defRPr/>
            </a:pPr>
            <a:fld id="{63E9E8ED-2429-0D4A-A423-076A70C7FB86}" type="slidenum">
              <a:rPr lang="it-IT" smtClean="0"/>
              <a:pPr>
                <a:defRPr/>
              </a:pPr>
              <a:t>‹n.›</a:t>
            </a:fld>
            <a:endParaRPr lang="it-IT"/>
          </a:p>
        </p:txBody>
      </p:sp>
      <p:sp>
        <p:nvSpPr>
          <p:cNvPr id="11" name="Content Placeholder 10"/>
          <p:cNvSpPr>
            <a:spLocks noGrp="1"/>
          </p:cNvSpPr>
          <p:nvPr>
            <p:ph sz="quarter" idx="13"/>
          </p:nvPr>
        </p:nvSpPr>
        <p:spPr>
          <a:xfrm>
            <a:off x="457200" y="2212848"/>
            <a:ext cx="4041648" cy="3913632"/>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pPr>
              <a:defRPr/>
            </a:pPr>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12EA0A1D-D84B-E84F-8E88-1BA6A04C976C}" type="slidenum">
              <a:rPr lang="it-IT" smtClean="0"/>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it-IT"/>
          </a:p>
        </p:txBody>
      </p:sp>
      <p:sp>
        <p:nvSpPr>
          <p:cNvPr id="3" name="Footer Placeholder 2"/>
          <p:cNvSpPr>
            <a:spLocks noGrp="1"/>
          </p:cNvSpPr>
          <p:nvPr>
            <p:ph type="ftr" sz="quarter" idx="11"/>
          </p:nvPr>
        </p:nvSpPr>
        <p:spPr/>
        <p:txBody>
          <a:bodyPr/>
          <a:lstStyle/>
          <a:p>
            <a:pPr>
              <a:defRPr/>
            </a:pPr>
            <a:endParaRPr lang="it-IT"/>
          </a:p>
        </p:txBody>
      </p:sp>
      <p:sp>
        <p:nvSpPr>
          <p:cNvPr id="4" name="Slide Number Placeholder 3"/>
          <p:cNvSpPr>
            <a:spLocks noGrp="1"/>
          </p:cNvSpPr>
          <p:nvPr>
            <p:ph type="sldNum" sz="quarter" idx="12"/>
          </p:nvPr>
        </p:nvSpPr>
        <p:spPr/>
        <p:txBody>
          <a:bodyPr/>
          <a:lstStyle/>
          <a:p>
            <a:pPr>
              <a:defRPr/>
            </a:pPr>
            <a:fld id="{8129EF46-5C7B-9C4A-AD57-BB18E22E45BC}" type="slidenum">
              <a:rPr lang="it-IT" smtClean="0"/>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it-IT" smtClean="0"/>
              <a:t>Fare clic per modificare stile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4FD5D4B3-708B-344D-953D-AB645A1DE0B9}" type="slidenum">
              <a:rPr lang="it-IT" smtClean="0"/>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it-IT" smtClean="0"/>
              <a:t>Fare clic per modificare stile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3381C49A-99D4-9D46-A3C4-D51E18FDF3D6}" type="slidenum">
              <a:rPr lang="it-IT" smtClean="0"/>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it-IT" smtClean="0"/>
              <a:t>Fare clic per modificare stile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it-IT"/>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it-IT"/>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F67C76B9-7D36-C646-8A60-178528A20FF7}" type="slidenum">
              <a:rPr lang="it-IT" smtClean="0"/>
              <a:pPr>
                <a:defRPr/>
              </a:pPr>
              <a:t>‹n.›</a:t>
            </a:fld>
            <a:endParaRPr lang="it-IT"/>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rcam.uchc.ed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1" Type="http://schemas.openxmlformats.org/officeDocument/2006/relationships/image" Target="../media/image21.jpeg"/><Relationship Id="rId12" Type="http://schemas.openxmlformats.org/officeDocument/2006/relationships/image" Target="../media/image22.jpeg"/><Relationship Id="rId13" Type="http://schemas.openxmlformats.org/officeDocument/2006/relationships/image" Target="../media/image23.jpeg"/><Relationship Id="rId14" Type="http://schemas.openxmlformats.org/officeDocument/2006/relationships/image" Target="../media/image24.jpeg"/><Relationship Id="rId15" Type="http://schemas.openxmlformats.org/officeDocument/2006/relationships/image" Target="../media/image25.jpe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7.xml"/><Relationship Id="rId4" Type="http://schemas.openxmlformats.org/officeDocument/2006/relationships/oleObject" Target="../embeddings/Foglio_di_lavoro_di_Excel_97_-_20041.xls"/><Relationship Id="rId5" Type="http://schemas.openxmlformats.org/officeDocument/2006/relationships/image" Target="../media/image15.emf"/><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jpeg"/><Relationship Id="rId10"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image" Target="../media/image2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32.png"/><Relationship Id="rId5" Type="http://schemas.openxmlformats.org/officeDocument/2006/relationships/oleObject" Target="../embeddings/oleObject2.bin"/><Relationship Id="rId6" Type="http://schemas.openxmlformats.org/officeDocument/2006/relationships/image" Target="../media/image31.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Foglio_di_lavoro_di_Excel_97_-_20042.xls"/><Relationship Id="rId5" Type="http://schemas.openxmlformats.org/officeDocument/2006/relationships/image" Target="../media/image45.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71488" y="215900"/>
            <a:ext cx="8131175" cy="1439056"/>
          </a:xfrm>
        </p:spPr>
        <p:txBody>
          <a:bodyPr/>
          <a:lstStyle/>
          <a:p>
            <a:pPr>
              <a:defRPr/>
            </a:pPr>
            <a:r>
              <a:rPr lang="en-US" sz="3200" b="1" dirty="0" smtClean="0">
                <a:solidFill>
                  <a:srgbClr val="FF0000"/>
                </a:solidFill>
                <a:latin typeface="Griffo"/>
                <a:cs typeface="Griffo"/>
              </a:rPr>
              <a:t>NEXT-GENERATION CHALLENGES IN BIOINFORMATICS</a:t>
            </a:r>
          </a:p>
        </p:txBody>
      </p:sp>
      <p:sp>
        <p:nvSpPr>
          <p:cNvPr id="14338" name="Rectangle 3"/>
          <p:cNvSpPr>
            <a:spLocks noGrp="1" noChangeArrowheads="1"/>
          </p:cNvSpPr>
          <p:nvPr>
            <p:ph type="subTitle" idx="1"/>
          </p:nvPr>
        </p:nvSpPr>
        <p:spPr>
          <a:xfrm>
            <a:off x="234950" y="3960353"/>
            <a:ext cx="8801100" cy="927100"/>
          </a:xfrm>
        </p:spPr>
        <p:txBody>
          <a:bodyPr/>
          <a:lstStyle/>
          <a:p>
            <a:pPr eaLnBrk="1" hangingPunct="1">
              <a:buFont typeface="Wingdings" charset="0"/>
              <a:buNone/>
            </a:pPr>
            <a:r>
              <a:rPr lang="en-US" b="1" dirty="0" err="1">
                <a:solidFill>
                  <a:srgbClr val="000090"/>
                </a:solidFill>
                <a:latin typeface="Trebuchet MS" charset="0"/>
              </a:rPr>
              <a:t>Graziano</a:t>
            </a:r>
            <a:r>
              <a:rPr lang="en-US" b="1" dirty="0">
                <a:solidFill>
                  <a:srgbClr val="000090"/>
                </a:solidFill>
                <a:latin typeface="Trebuchet MS" charset="0"/>
              </a:rPr>
              <a:t> PESOLE</a:t>
            </a:r>
          </a:p>
          <a:p>
            <a:pPr eaLnBrk="1" hangingPunct="1">
              <a:buFont typeface="Wingdings" charset="0"/>
              <a:buNone/>
            </a:pPr>
            <a:r>
              <a:rPr lang="en-US" dirty="0" err="1">
                <a:solidFill>
                  <a:srgbClr val="000090"/>
                </a:solidFill>
                <a:latin typeface="Trebuchet MS" charset="0"/>
              </a:rPr>
              <a:t>Università</a:t>
            </a:r>
            <a:r>
              <a:rPr lang="en-US" dirty="0">
                <a:solidFill>
                  <a:srgbClr val="000090"/>
                </a:solidFill>
                <a:latin typeface="Trebuchet MS" charset="0"/>
              </a:rPr>
              <a:t> di Bari &amp; IBBE-CNR, Bari, Italy</a:t>
            </a:r>
          </a:p>
          <a:p>
            <a:pPr eaLnBrk="1" hangingPunct="1">
              <a:buFont typeface="Wingdings" charset="0"/>
              <a:buNone/>
            </a:pPr>
            <a:endParaRPr lang="en-US" dirty="0">
              <a:solidFill>
                <a:srgbClr val="000090"/>
              </a:solidFill>
              <a:latin typeface="Trebuchet MS" charset="0"/>
            </a:endParaRPr>
          </a:p>
          <a:p>
            <a:pPr eaLnBrk="1" hangingPunct="1">
              <a:buFont typeface="Wingdings" charset="0"/>
              <a:buNone/>
            </a:pPr>
            <a:endParaRPr lang="en-US" dirty="0">
              <a:solidFill>
                <a:srgbClr val="000090"/>
              </a:solidFill>
              <a:latin typeface="Trebuchet MS" charset="0"/>
            </a:endParaRPr>
          </a:p>
        </p:txBody>
      </p:sp>
      <p:pic>
        <p:nvPicPr>
          <p:cNvPr id="143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0538" y="2754415"/>
            <a:ext cx="8937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D:\Dropbox\Caspur\Presentazioni - Immagini\logo_unib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2867128"/>
            <a:ext cx="2336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788" y="2813153"/>
            <a:ext cx="13716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5350" y="5340350"/>
            <a:ext cx="796607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3340100" y="6158011"/>
            <a:ext cx="2589822" cy="307777"/>
          </a:xfrm>
          <a:prstGeom prst="rect">
            <a:avLst/>
          </a:prstGeom>
          <a:noFill/>
        </p:spPr>
        <p:txBody>
          <a:bodyPr wrap="none" rtlCol="0">
            <a:spAutoFit/>
          </a:bodyPr>
          <a:lstStyle/>
          <a:p>
            <a:r>
              <a:rPr lang="en-US" sz="1400" dirty="0" smtClean="0"/>
              <a:t>Palermo 9-12 </a:t>
            </a:r>
            <a:r>
              <a:rPr lang="en-US" sz="1400" dirty="0" err="1" smtClean="0"/>
              <a:t>Settembre</a:t>
            </a:r>
            <a:r>
              <a:rPr lang="en-US" sz="1400" dirty="0" smtClean="0"/>
              <a:t> 2014</a:t>
            </a:r>
            <a:endParaRPr lang="en-US" sz="1400" dirty="0"/>
          </a:p>
        </p:txBody>
      </p:sp>
    </p:spTree>
    <p:extLst>
      <p:ext uri="{BB962C8B-B14F-4D97-AF65-F5344CB8AC3E}">
        <p14:creationId xmlns:p14="http://schemas.microsoft.com/office/powerpoint/2010/main" val="28918683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90500"/>
            <a:ext cx="8229600" cy="749300"/>
          </a:xfrm>
        </p:spPr>
        <p:txBody>
          <a:bodyPr/>
          <a:lstStyle/>
          <a:p>
            <a:r>
              <a:rPr lang="en-US" sz="4800" dirty="0" smtClean="0">
                <a:solidFill>
                  <a:srgbClr val="FF0000"/>
                </a:solidFill>
                <a:effectLst/>
                <a:latin typeface="+mj-lt"/>
              </a:rPr>
              <a:t>Experimental challenges</a:t>
            </a:r>
            <a:endParaRPr lang="en-US" sz="4800" dirty="0">
              <a:solidFill>
                <a:srgbClr val="FF0000"/>
              </a:solidFill>
              <a:effectLst/>
              <a:latin typeface="+mj-lt"/>
            </a:endParaRPr>
          </a:p>
        </p:txBody>
      </p:sp>
      <p:pic>
        <p:nvPicPr>
          <p:cNvPr id="4" name="Immagine 3"/>
          <p:cNvPicPr>
            <a:picLocks noChangeAspect="1"/>
          </p:cNvPicPr>
          <p:nvPr/>
        </p:nvPicPr>
        <p:blipFill>
          <a:blip r:embed="rId2"/>
          <a:stretch>
            <a:fillRect/>
          </a:stretch>
        </p:blipFill>
        <p:spPr>
          <a:xfrm>
            <a:off x="139700" y="1143000"/>
            <a:ext cx="9004300" cy="5626100"/>
          </a:xfrm>
          <a:prstGeom prst="rect">
            <a:avLst/>
          </a:prstGeom>
        </p:spPr>
      </p:pic>
      <p:pic>
        <p:nvPicPr>
          <p:cNvPr id="3" name="Immagine 2"/>
          <p:cNvPicPr>
            <a:picLocks noChangeAspect="1"/>
          </p:cNvPicPr>
          <p:nvPr/>
        </p:nvPicPr>
        <p:blipFill>
          <a:blip r:embed="rId3"/>
          <a:stretch>
            <a:fillRect/>
          </a:stretch>
        </p:blipFill>
        <p:spPr>
          <a:xfrm>
            <a:off x="8394700" y="2781300"/>
            <a:ext cx="584200" cy="584200"/>
          </a:xfrm>
          <a:prstGeom prst="rect">
            <a:avLst/>
          </a:prstGeom>
        </p:spPr>
      </p:pic>
    </p:spTree>
    <p:extLst>
      <p:ext uri="{BB962C8B-B14F-4D97-AF65-F5344CB8AC3E}">
        <p14:creationId xmlns:p14="http://schemas.microsoft.com/office/powerpoint/2010/main" val="42519032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90500"/>
            <a:ext cx="8229600" cy="749300"/>
          </a:xfrm>
        </p:spPr>
        <p:txBody>
          <a:bodyPr/>
          <a:lstStyle/>
          <a:p>
            <a:r>
              <a:rPr lang="en-US" sz="4800" dirty="0" smtClean="0">
                <a:solidFill>
                  <a:srgbClr val="FF0000"/>
                </a:solidFill>
                <a:effectLst/>
                <a:latin typeface="+mj-lt"/>
              </a:rPr>
              <a:t>Experimental challenges</a:t>
            </a:r>
            <a:endParaRPr lang="en-US" sz="4800" dirty="0">
              <a:solidFill>
                <a:srgbClr val="FF0000"/>
              </a:solidFill>
              <a:effectLst/>
              <a:latin typeface="+mj-lt"/>
            </a:endParaRPr>
          </a:p>
        </p:txBody>
      </p:sp>
      <p:sp>
        <p:nvSpPr>
          <p:cNvPr id="5" name="Ovale 4"/>
          <p:cNvSpPr/>
          <p:nvPr/>
        </p:nvSpPr>
        <p:spPr>
          <a:xfrm>
            <a:off x="685800" y="1638300"/>
            <a:ext cx="800100" cy="800100"/>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1</a:t>
            </a:r>
            <a:endParaRPr lang="en-US" sz="2400" dirty="0"/>
          </a:p>
        </p:txBody>
      </p:sp>
      <p:sp>
        <p:nvSpPr>
          <p:cNvPr id="6" name="CasellaDiTesto 5"/>
          <p:cNvSpPr txBox="1"/>
          <p:nvPr/>
        </p:nvSpPr>
        <p:spPr>
          <a:xfrm>
            <a:off x="1727200" y="1745734"/>
            <a:ext cx="7175500" cy="584776"/>
          </a:xfrm>
          <a:prstGeom prst="rect">
            <a:avLst/>
          </a:prstGeom>
          <a:noFill/>
        </p:spPr>
        <p:txBody>
          <a:bodyPr wrap="square" rtlCol="0">
            <a:spAutoFit/>
          </a:bodyPr>
          <a:lstStyle/>
          <a:p>
            <a:r>
              <a:rPr lang="en-US" sz="3200" dirty="0" smtClean="0">
                <a:solidFill>
                  <a:srgbClr val="0000FF"/>
                </a:solidFill>
              </a:rPr>
              <a:t>Experimental data analysis</a:t>
            </a:r>
            <a:endParaRPr lang="en-US" sz="3200" dirty="0"/>
          </a:p>
        </p:txBody>
      </p:sp>
      <p:sp>
        <p:nvSpPr>
          <p:cNvPr id="3" name="CasellaDiTesto 2"/>
          <p:cNvSpPr txBox="1"/>
          <p:nvPr/>
        </p:nvSpPr>
        <p:spPr>
          <a:xfrm>
            <a:off x="596900" y="2795369"/>
            <a:ext cx="7620000" cy="1477328"/>
          </a:xfrm>
          <a:prstGeom prst="rect">
            <a:avLst/>
          </a:prstGeom>
          <a:noFill/>
        </p:spPr>
        <p:txBody>
          <a:bodyPr wrap="square" rtlCol="0">
            <a:spAutoFit/>
          </a:bodyPr>
          <a:lstStyle/>
          <a:p>
            <a:r>
              <a:rPr lang="en-US" dirty="0" smtClean="0"/>
              <a:t>State of the art methods for data analysis are still not fully satisfactory and different methodologies generally produce only partially overlapping results (e.g. RNA-</a:t>
            </a:r>
            <a:r>
              <a:rPr lang="en-US" dirty="0" err="1" smtClean="0"/>
              <a:t>Seq</a:t>
            </a:r>
            <a:r>
              <a:rPr lang="en-US" dirty="0" smtClean="0"/>
              <a:t> data analysis for mRNA isoform detection and quantification, characterization of the methylation pattern by BS-</a:t>
            </a:r>
            <a:r>
              <a:rPr lang="en-US" dirty="0" err="1" smtClean="0"/>
              <a:t>Seq</a:t>
            </a:r>
            <a:r>
              <a:rPr lang="en-US" dirty="0" smtClean="0"/>
              <a:t>, etc.).</a:t>
            </a:r>
            <a:endParaRPr lang="en-US" dirty="0"/>
          </a:p>
        </p:txBody>
      </p:sp>
    </p:spTree>
    <p:extLst>
      <p:ext uri="{BB962C8B-B14F-4D97-AF65-F5344CB8AC3E}">
        <p14:creationId xmlns:p14="http://schemas.microsoft.com/office/powerpoint/2010/main" val="23875245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e 4"/>
          <p:cNvSpPr/>
          <p:nvPr/>
        </p:nvSpPr>
        <p:spPr>
          <a:xfrm>
            <a:off x="685800" y="1638300"/>
            <a:ext cx="800100" cy="800100"/>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2</a:t>
            </a:r>
          </a:p>
        </p:txBody>
      </p:sp>
      <p:sp>
        <p:nvSpPr>
          <p:cNvPr id="6" name="CasellaDiTesto 5"/>
          <p:cNvSpPr txBox="1"/>
          <p:nvPr/>
        </p:nvSpPr>
        <p:spPr>
          <a:xfrm>
            <a:off x="1727200" y="1745734"/>
            <a:ext cx="7175500" cy="584776"/>
          </a:xfrm>
          <a:prstGeom prst="rect">
            <a:avLst/>
          </a:prstGeom>
          <a:noFill/>
        </p:spPr>
        <p:txBody>
          <a:bodyPr wrap="square" rtlCol="0">
            <a:spAutoFit/>
          </a:bodyPr>
          <a:lstStyle/>
          <a:p>
            <a:r>
              <a:rPr lang="en-US" sz="3200" dirty="0" smtClean="0">
                <a:solidFill>
                  <a:srgbClr val="0000FF"/>
                </a:solidFill>
              </a:rPr>
              <a:t>Data and results integration</a:t>
            </a:r>
            <a:endParaRPr lang="en-US" sz="3200" dirty="0"/>
          </a:p>
        </p:txBody>
      </p:sp>
      <p:sp>
        <p:nvSpPr>
          <p:cNvPr id="3" name="CasellaDiTesto 2"/>
          <p:cNvSpPr txBox="1"/>
          <p:nvPr/>
        </p:nvSpPr>
        <p:spPr>
          <a:xfrm>
            <a:off x="596900" y="2795369"/>
            <a:ext cx="7620000" cy="1200329"/>
          </a:xfrm>
          <a:prstGeom prst="rect">
            <a:avLst/>
          </a:prstGeom>
          <a:noFill/>
        </p:spPr>
        <p:txBody>
          <a:bodyPr wrap="square" rtlCol="0">
            <a:spAutoFit/>
          </a:bodyPr>
          <a:lstStyle/>
          <a:p>
            <a:pPr algn="just"/>
            <a:r>
              <a:rPr lang="en-US" dirty="0" smtClean="0"/>
              <a:t>A relevant breakthrough in understanding molecular mechanisms can be obtained integrating data form different sources (e.g. correlating epigenetic marks and expression profiles, etc.). A few tools are so far available and therefore efforts in this direction are highly needed.</a:t>
            </a:r>
            <a:endParaRPr lang="en-US" dirty="0"/>
          </a:p>
        </p:txBody>
      </p:sp>
      <p:sp>
        <p:nvSpPr>
          <p:cNvPr id="7" name="Titolo 1"/>
          <p:cNvSpPr txBox="1">
            <a:spLocks/>
          </p:cNvSpPr>
          <p:nvPr/>
        </p:nvSpPr>
        <p:spPr>
          <a:xfrm>
            <a:off x="457200" y="190500"/>
            <a:ext cx="8229600" cy="7493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800" smtClean="0">
                <a:solidFill>
                  <a:srgbClr val="FF0000"/>
                </a:solidFill>
                <a:effectLst/>
                <a:latin typeface="+mj-lt"/>
              </a:rPr>
              <a:t>Experimental challenges</a:t>
            </a:r>
            <a:endParaRPr lang="en-US" sz="4800" dirty="0">
              <a:solidFill>
                <a:srgbClr val="FF0000"/>
              </a:solidFill>
              <a:effectLst/>
              <a:latin typeface="+mj-lt"/>
            </a:endParaRPr>
          </a:p>
        </p:txBody>
      </p:sp>
    </p:spTree>
    <p:extLst>
      <p:ext uri="{BB962C8B-B14F-4D97-AF65-F5344CB8AC3E}">
        <p14:creationId xmlns:p14="http://schemas.microsoft.com/office/powerpoint/2010/main" val="25616859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e 4"/>
          <p:cNvSpPr/>
          <p:nvPr/>
        </p:nvSpPr>
        <p:spPr>
          <a:xfrm>
            <a:off x="685800" y="1638300"/>
            <a:ext cx="800100" cy="800100"/>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3</a:t>
            </a:r>
            <a:endParaRPr lang="en-US" sz="2400" dirty="0"/>
          </a:p>
        </p:txBody>
      </p:sp>
      <p:sp>
        <p:nvSpPr>
          <p:cNvPr id="6" name="CasellaDiTesto 5"/>
          <p:cNvSpPr txBox="1"/>
          <p:nvPr/>
        </p:nvSpPr>
        <p:spPr>
          <a:xfrm>
            <a:off x="1727200" y="1745734"/>
            <a:ext cx="7175500" cy="584776"/>
          </a:xfrm>
          <a:prstGeom prst="rect">
            <a:avLst/>
          </a:prstGeom>
          <a:noFill/>
        </p:spPr>
        <p:txBody>
          <a:bodyPr wrap="square" rtlCol="0">
            <a:spAutoFit/>
          </a:bodyPr>
          <a:lstStyle/>
          <a:p>
            <a:r>
              <a:rPr lang="en-US" sz="3200" dirty="0" smtClean="0">
                <a:solidFill>
                  <a:srgbClr val="0000FF"/>
                </a:solidFill>
              </a:rPr>
              <a:t>Model design and validation</a:t>
            </a:r>
            <a:endParaRPr lang="en-US" sz="3200" dirty="0"/>
          </a:p>
        </p:txBody>
      </p:sp>
      <p:sp>
        <p:nvSpPr>
          <p:cNvPr id="3" name="CasellaDiTesto 2"/>
          <p:cNvSpPr txBox="1"/>
          <p:nvPr/>
        </p:nvSpPr>
        <p:spPr>
          <a:xfrm>
            <a:off x="596900" y="2795369"/>
            <a:ext cx="7620000" cy="1754327"/>
          </a:xfrm>
          <a:prstGeom prst="rect">
            <a:avLst/>
          </a:prstGeom>
          <a:noFill/>
        </p:spPr>
        <p:txBody>
          <a:bodyPr wrap="square" rtlCol="0">
            <a:spAutoFit/>
          </a:bodyPr>
          <a:lstStyle/>
          <a:p>
            <a:pPr algn="just"/>
            <a:r>
              <a:rPr lang="en-US" dirty="0" smtClean="0"/>
              <a:t>The ensemble of data and their specific inter-correlations should make possible the design of specific models that should be reliably validated. Some efforts in this direction are in progress (e.g. virtual </a:t>
            </a:r>
            <a:r>
              <a:rPr lang="en-US" dirty="0"/>
              <a:t>cell models, </a:t>
            </a:r>
            <a:r>
              <a:rPr lang="en-US" dirty="0">
                <a:hlinkClick r:id="rId2"/>
              </a:rPr>
              <a:t>http://www.nrcam.uchc.edu</a:t>
            </a:r>
            <a:r>
              <a:rPr lang="en-US" dirty="0" smtClean="0">
                <a:hlinkClick r:id="rId2"/>
              </a:rPr>
              <a:t>/</a:t>
            </a:r>
            <a:r>
              <a:rPr lang="en-US" dirty="0" smtClean="0"/>
              <a:t>) but they are generally nice exercises without relevant “practical” outcomes.   </a:t>
            </a:r>
          </a:p>
          <a:p>
            <a:pPr algn="just"/>
            <a:r>
              <a:rPr lang="en-US" dirty="0" smtClean="0"/>
              <a:t>This is the real new frontier of modern biology.</a:t>
            </a:r>
            <a:endParaRPr lang="en-US" dirty="0"/>
          </a:p>
        </p:txBody>
      </p:sp>
      <p:sp>
        <p:nvSpPr>
          <p:cNvPr id="7" name="Titolo 1"/>
          <p:cNvSpPr txBox="1">
            <a:spLocks/>
          </p:cNvSpPr>
          <p:nvPr/>
        </p:nvSpPr>
        <p:spPr>
          <a:xfrm>
            <a:off x="457200" y="190500"/>
            <a:ext cx="8229600" cy="7493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800" smtClean="0">
                <a:solidFill>
                  <a:srgbClr val="FF0000"/>
                </a:solidFill>
                <a:effectLst/>
                <a:latin typeface="+mj-lt"/>
              </a:rPr>
              <a:t>Experimental challenges</a:t>
            </a:r>
            <a:endParaRPr lang="en-US" sz="4800" dirty="0">
              <a:solidFill>
                <a:srgbClr val="FF0000"/>
              </a:solidFill>
              <a:effectLst/>
              <a:latin typeface="+mj-lt"/>
            </a:endParaRPr>
          </a:p>
        </p:txBody>
      </p:sp>
    </p:spTree>
    <p:extLst>
      <p:ext uri="{BB962C8B-B14F-4D97-AF65-F5344CB8AC3E}">
        <p14:creationId xmlns:p14="http://schemas.microsoft.com/office/powerpoint/2010/main" val="37558924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5"/>
          <p:cNvSpPr>
            <a:spLocks noChangeArrowheads="1"/>
          </p:cNvSpPr>
          <p:nvPr/>
        </p:nvSpPr>
        <p:spPr bwMode="gray">
          <a:xfrm>
            <a:off x="1360488" y="142875"/>
            <a:ext cx="6116637"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03" tIns="10850" rIns="21703" bIns="10850">
            <a:spAutoFit/>
          </a:bodyPr>
          <a:lstStyle/>
          <a:p>
            <a:pPr algn="ctr" defTabSz="858838" eaLnBrk="0" hangingPunct="0"/>
            <a:r>
              <a:rPr lang="en-US" sz="2800" dirty="0" err="1">
                <a:solidFill>
                  <a:srgbClr val="FF0000"/>
                </a:solidFill>
              </a:rPr>
              <a:t>Dimensioni</a:t>
            </a:r>
            <a:r>
              <a:rPr lang="en-US" sz="2800" dirty="0">
                <a:solidFill>
                  <a:srgbClr val="FF0000"/>
                </a:solidFill>
              </a:rPr>
              <a:t> </a:t>
            </a:r>
            <a:r>
              <a:rPr lang="en-US" sz="2800" dirty="0" err="1">
                <a:solidFill>
                  <a:srgbClr val="FF0000"/>
                </a:solidFill>
              </a:rPr>
              <a:t>dei</a:t>
            </a:r>
            <a:r>
              <a:rPr lang="en-US" sz="2800" dirty="0">
                <a:solidFill>
                  <a:srgbClr val="FF0000"/>
                </a:solidFill>
              </a:rPr>
              <a:t> </a:t>
            </a:r>
            <a:r>
              <a:rPr lang="en-US" sz="2800" dirty="0" err="1">
                <a:solidFill>
                  <a:srgbClr val="FF0000"/>
                </a:solidFill>
              </a:rPr>
              <a:t>Genomi</a:t>
            </a:r>
            <a:r>
              <a:rPr lang="en-US" sz="2800" dirty="0">
                <a:solidFill>
                  <a:srgbClr val="FF0000"/>
                </a:solidFill>
              </a:rPr>
              <a:t> Eucariotici </a:t>
            </a:r>
          </a:p>
        </p:txBody>
      </p:sp>
      <p:grpSp>
        <p:nvGrpSpPr>
          <p:cNvPr id="23554" name="Group 58"/>
          <p:cNvGrpSpPr>
            <a:grpSpLocks/>
          </p:cNvGrpSpPr>
          <p:nvPr/>
        </p:nvGrpSpPr>
        <p:grpSpPr bwMode="auto">
          <a:xfrm>
            <a:off x="695325" y="830263"/>
            <a:ext cx="7737475" cy="5872162"/>
            <a:chOff x="438" y="523"/>
            <a:chExt cx="4874" cy="3699"/>
          </a:xfrm>
        </p:grpSpPr>
        <p:sp>
          <p:nvSpPr>
            <p:cNvPr id="23555" name="Rectangle 3"/>
            <p:cNvSpPr>
              <a:spLocks noChangeArrowheads="1"/>
            </p:cNvSpPr>
            <p:nvPr/>
          </p:nvSpPr>
          <p:spPr bwMode="gray">
            <a:xfrm>
              <a:off x="2046" y="523"/>
              <a:ext cx="561" cy="3482"/>
            </a:xfrm>
            <a:prstGeom prst="rect">
              <a:avLst/>
            </a:prstGeom>
            <a:solidFill>
              <a:schemeClr val="bg1"/>
            </a:solidFill>
            <a:ln w="12700">
              <a:solidFill>
                <a:schemeClr val="tx1"/>
              </a:solidFill>
              <a:miter lim="800000"/>
              <a:headEnd/>
              <a:tailEnd/>
            </a:ln>
          </p:spPr>
          <p:txBody>
            <a:bodyPr lIns="21703" tIns="10850" rIns="21703" bIns="10850">
              <a:spAutoFit/>
            </a:bodyPr>
            <a:lstStyle/>
            <a:p>
              <a:endParaRPr lang="en-GB"/>
            </a:p>
          </p:txBody>
        </p:sp>
        <p:sp>
          <p:nvSpPr>
            <p:cNvPr id="23556" name="Rectangle 4"/>
            <p:cNvSpPr>
              <a:spLocks noChangeArrowheads="1"/>
            </p:cNvSpPr>
            <p:nvPr/>
          </p:nvSpPr>
          <p:spPr bwMode="gray">
            <a:xfrm>
              <a:off x="1510" y="523"/>
              <a:ext cx="537" cy="3482"/>
            </a:xfrm>
            <a:prstGeom prst="rect">
              <a:avLst/>
            </a:prstGeom>
            <a:solidFill>
              <a:schemeClr val="bg1"/>
            </a:solidFill>
            <a:ln w="12700">
              <a:solidFill>
                <a:schemeClr val="tx1"/>
              </a:solidFill>
              <a:miter lim="800000"/>
              <a:headEnd/>
              <a:tailEnd/>
            </a:ln>
          </p:spPr>
          <p:txBody>
            <a:bodyPr wrap="none" lIns="21703" tIns="10850" rIns="21703" bIns="10850">
              <a:spAutoFit/>
            </a:bodyPr>
            <a:lstStyle/>
            <a:p>
              <a:endParaRPr lang="en-GB"/>
            </a:p>
          </p:txBody>
        </p:sp>
        <p:sp>
          <p:nvSpPr>
            <p:cNvPr id="23557" name="Rectangle 5"/>
            <p:cNvSpPr>
              <a:spLocks noChangeArrowheads="1"/>
            </p:cNvSpPr>
            <p:nvPr/>
          </p:nvSpPr>
          <p:spPr bwMode="gray">
            <a:xfrm>
              <a:off x="1964" y="881"/>
              <a:ext cx="536" cy="216"/>
            </a:xfrm>
            <a:prstGeom prst="rect">
              <a:avLst/>
            </a:prstGeom>
            <a:solidFill>
              <a:schemeClr val="bg1"/>
            </a:solidFill>
            <a:ln w="12700">
              <a:solidFill>
                <a:schemeClr val="bg1"/>
              </a:solidFill>
              <a:miter lim="800000"/>
              <a:headEnd/>
              <a:tailEnd/>
            </a:ln>
          </p:spPr>
          <p:txBody>
            <a:bodyPr wrap="none" lIns="21703" tIns="10850" rIns="21703" bIns="10850">
              <a:spAutoFit/>
            </a:bodyPr>
            <a:lstStyle/>
            <a:p>
              <a:endParaRPr lang="en-GB"/>
            </a:p>
          </p:txBody>
        </p:sp>
        <p:sp>
          <p:nvSpPr>
            <p:cNvPr id="23558" name="Rectangle 6"/>
            <p:cNvSpPr>
              <a:spLocks noChangeArrowheads="1"/>
            </p:cNvSpPr>
            <p:nvPr/>
          </p:nvSpPr>
          <p:spPr bwMode="gray">
            <a:xfrm>
              <a:off x="438" y="523"/>
              <a:ext cx="536" cy="3482"/>
            </a:xfrm>
            <a:prstGeom prst="rect">
              <a:avLst/>
            </a:prstGeom>
            <a:solidFill>
              <a:schemeClr val="bg1"/>
            </a:solidFill>
            <a:ln w="12700">
              <a:solidFill>
                <a:schemeClr val="tx1"/>
              </a:solidFill>
              <a:miter lim="800000"/>
              <a:headEnd/>
              <a:tailEnd/>
            </a:ln>
          </p:spPr>
          <p:txBody>
            <a:bodyPr wrap="none" lIns="21703" tIns="10850" rIns="21703" bIns="10850">
              <a:spAutoFit/>
            </a:bodyPr>
            <a:lstStyle/>
            <a:p>
              <a:endParaRPr lang="en-GB"/>
            </a:p>
          </p:txBody>
        </p:sp>
        <p:sp>
          <p:nvSpPr>
            <p:cNvPr id="23559" name="Rectangle 7"/>
            <p:cNvSpPr>
              <a:spLocks noChangeArrowheads="1"/>
            </p:cNvSpPr>
            <p:nvPr/>
          </p:nvSpPr>
          <p:spPr bwMode="gray">
            <a:xfrm>
              <a:off x="974" y="523"/>
              <a:ext cx="537" cy="3482"/>
            </a:xfrm>
            <a:prstGeom prst="rect">
              <a:avLst/>
            </a:prstGeom>
            <a:solidFill>
              <a:schemeClr val="bg1"/>
            </a:solidFill>
            <a:ln w="12700">
              <a:solidFill>
                <a:schemeClr val="tx1"/>
              </a:solidFill>
              <a:miter lim="800000"/>
              <a:headEnd/>
              <a:tailEnd/>
            </a:ln>
          </p:spPr>
          <p:txBody>
            <a:bodyPr wrap="none" lIns="21703" tIns="10850" rIns="21703" bIns="10850">
              <a:spAutoFit/>
            </a:bodyPr>
            <a:lstStyle/>
            <a:p>
              <a:endParaRPr lang="en-GB"/>
            </a:p>
          </p:txBody>
        </p:sp>
        <p:sp>
          <p:nvSpPr>
            <p:cNvPr id="23560" name="Rectangle 8"/>
            <p:cNvSpPr>
              <a:spLocks noChangeArrowheads="1"/>
            </p:cNvSpPr>
            <p:nvPr/>
          </p:nvSpPr>
          <p:spPr bwMode="gray">
            <a:xfrm>
              <a:off x="2606" y="523"/>
              <a:ext cx="537" cy="3482"/>
            </a:xfrm>
            <a:prstGeom prst="rect">
              <a:avLst/>
            </a:prstGeom>
            <a:solidFill>
              <a:schemeClr val="bg1"/>
            </a:solidFill>
            <a:ln w="12700">
              <a:solidFill>
                <a:schemeClr val="tx1"/>
              </a:solidFill>
              <a:miter lim="800000"/>
              <a:headEnd/>
              <a:tailEnd/>
            </a:ln>
          </p:spPr>
          <p:txBody>
            <a:bodyPr wrap="none" lIns="21703" tIns="10850" rIns="21703" bIns="10850">
              <a:spAutoFit/>
            </a:bodyPr>
            <a:lstStyle/>
            <a:p>
              <a:endParaRPr lang="en-GB"/>
            </a:p>
          </p:txBody>
        </p:sp>
        <p:sp>
          <p:nvSpPr>
            <p:cNvPr id="23561" name="Rectangle 9"/>
            <p:cNvSpPr>
              <a:spLocks noChangeArrowheads="1"/>
            </p:cNvSpPr>
            <p:nvPr/>
          </p:nvSpPr>
          <p:spPr bwMode="gray">
            <a:xfrm>
              <a:off x="3695" y="523"/>
              <a:ext cx="537" cy="3482"/>
            </a:xfrm>
            <a:prstGeom prst="rect">
              <a:avLst/>
            </a:prstGeom>
            <a:solidFill>
              <a:schemeClr val="bg1"/>
            </a:solidFill>
            <a:ln w="12700">
              <a:solidFill>
                <a:schemeClr val="tx1"/>
              </a:solidFill>
              <a:miter lim="800000"/>
              <a:headEnd/>
              <a:tailEnd/>
            </a:ln>
          </p:spPr>
          <p:txBody>
            <a:bodyPr wrap="none" lIns="21703" tIns="10850" rIns="21703" bIns="10850">
              <a:spAutoFit/>
            </a:bodyPr>
            <a:lstStyle/>
            <a:p>
              <a:endParaRPr lang="en-GB"/>
            </a:p>
          </p:txBody>
        </p:sp>
        <p:sp>
          <p:nvSpPr>
            <p:cNvPr id="23562" name="Rectangle 10"/>
            <p:cNvSpPr>
              <a:spLocks noChangeArrowheads="1"/>
            </p:cNvSpPr>
            <p:nvPr/>
          </p:nvSpPr>
          <p:spPr bwMode="gray">
            <a:xfrm>
              <a:off x="3135" y="523"/>
              <a:ext cx="568" cy="3482"/>
            </a:xfrm>
            <a:prstGeom prst="rect">
              <a:avLst/>
            </a:prstGeom>
            <a:solidFill>
              <a:schemeClr val="bg1"/>
            </a:solidFill>
            <a:ln w="12700">
              <a:solidFill>
                <a:schemeClr val="tx1"/>
              </a:solidFill>
              <a:miter lim="800000"/>
              <a:headEnd/>
              <a:tailEnd/>
            </a:ln>
          </p:spPr>
          <p:txBody>
            <a:bodyPr lIns="21703" tIns="10850" rIns="21703" bIns="10850">
              <a:spAutoFit/>
            </a:bodyPr>
            <a:lstStyle/>
            <a:p>
              <a:endParaRPr lang="en-GB"/>
            </a:p>
          </p:txBody>
        </p:sp>
        <p:sp>
          <p:nvSpPr>
            <p:cNvPr id="23563" name="Rectangle 11"/>
            <p:cNvSpPr>
              <a:spLocks noChangeArrowheads="1"/>
            </p:cNvSpPr>
            <p:nvPr/>
          </p:nvSpPr>
          <p:spPr bwMode="gray">
            <a:xfrm>
              <a:off x="4231" y="523"/>
              <a:ext cx="553" cy="3482"/>
            </a:xfrm>
            <a:prstGeom prst="rect">
              <a:avLst/>
            </a:prstGeom>
            <a:solidFill>
              <a:schemeClr val="bg1"/>
            </a:solidFill>
            <a:ln w="12700">
              <a:solidFill>
                <a:schemeClr val="tx1"/>
              </a:solidFill>
              <a:miter lim="800000"/>
              <a:headEnd/>
              <a:tailEnd/>
            </a:ln>
          </p:spPr>
          <p:txBody>
            <a:bodyPr lIns="21703" tIns="10850" rIns="21703" bIns="10850">
              <a:spAutoFit/>
            </a:bodyPr>
            <a:lstStyle/>
            <a:p>
              <a:endParaRPr lang="en-GB"/>
            </a:p>
          </p:txBody>
        </p:sp>
        <p:sp>
          <p:nvSpPr>
            <p:cNvPr id="23564" name="Rectangle 12"/>
            <p:cNvSpPr>
              <a:spLocks noChangeArrowheads="1"/>
            </p:cNvSpPr>
            <p:nvPr/>
          </p:nvSpPr>
          <p:spPr bwMode="gray">
            <a:xfrm>
              <a:off x="4775" y="523"/>
              <a:ext cx="537" cy="3482"/>
            </a:xfrm>
            <a:prstGeom prst="rect">
              <a:avLst/>
            </a:prstGeom>
            <a:solidFill>
              <a:schemeClr val="bg1"/>
            </a:solidFill>
            <a:ln w="12700">
              <a:solidFill>
                <a:schemeClr val="tx1"/>
              </a:solidFill>
              <a:miter lim="800000"/>
              <a:headEnd/>
              <a:tailEnd/>
            </a:ln>
          </p:spPr>
          <p:txBody>
            <a:bodyPr wrap="none" lIns="21703" tIns="10850" rIns="21703" bIns="10850">
              <a:spAutoFit/>
            </a:bodyPr>
            <a:lstStyle/>
            <a:p>
              <a:endParaRPr lang="en-GB"/>
            </a:p>
          </p:txBody>
        </p:sp>
        <p:sp>
          <p:nvSpPr>
            <p:cNvPr id="336909" name="Line 13"/>
            <p:cNvSpPr>
              <a:spLocks noChangeShapeType="1"/>
            </p:cNvSpPr>
            <p:nvPr/>
          </p:nvSpPr>
          <p:spPr bwMode="gray">
            <a:xfrm>
              <a:off x="509" y="788"/>
              <a:ext cx="1224" cy="0"/>
            </a:xfrm>
            <a:prstGeom prst="line">
              <a:avLst/>
            </a:prstGeom>
            <a:noFill/>
            <a:ln w="127000">
              <a:solidFill>
                <a:schemeClr val="hlink"/>
              </a:solidFill>
              <a:round/>
              <a:headEnd type="none" w="sm" len="sm"/>
              <a:tailEnd type="none" w="sm" len="sm"/>
            </a:ln>
            <a:effectLst>
              <a:outerShdw blurRad="63500" dist="76199" dir="2700000" algn="ctr" rotWithShape="0">
                <a:schemeClr val="bg2">
                  <a:alpha val="75000"/>
                </a:schemeClr>
              </a:outerShdw>
            </a:effectLst>
          </p:spPr>
          <p:txBody>
            <a:bodyPr wrap="none" lIns="21703" tIns="10850" rIns="21703" bIns="10850">
              <a:spAutoFit/>
            </a:bodyPr>
            <a:lstStyle/>
            <a:p>
              <a:pPr>
                <a:defRPr/>
              </a:pPr>
              <a:endParaRPr lang="en-US">
                <a:latin typeface="Arial" pitchFamily="-111" charset="0"/>
                <a:ea typeface="+mn-ea"/>
                <a:cs typeface="+mn-cs"/>
              </a:endParaRPr>
            </a:p>
          </p:txBody>
        </p:sp>
        <p:sp>
          <p:nvSpPr>
            <p:cNvPr id="336910" name="Line 14"/>
            <p:cNvSpPr>
              <a:spLocks noChangeShapeType="1"/>
            </p:cNvSpPr>
            <p:nvPr/>
          </p:nvSpPr>
          <p:spPr bwMode="gray">
            <a:xfrm>
              <a:off x="719" y="1020"/>
              <a:ext cx="1134" cy="0"/>
            </a:xfrm>
            <a:prstGeom prst="line">
              <a:avLst/>
            </a:prstGeom>
            <a:noFill/>
            <a:ln w="127000">
              <a:solidFill>
                <a:schemeClr val="hlink"/>
              </a:solidFill>
              <a:round/>
              <a:headEnd type="none" w="sm" len="sm"/>
              <a:tailEnd type="none" w="sm" len="sm"/>
            </a:ln>
            <a:effectLst>
              <a:outerShdw blurRad="63500" dist="107763" dir="2700000" algn="ctr" rotWithShape="0">
                <a:schemeClr val="bg2">
                  <a:alpha val="74998"/>
                </a:schemeClr>
              </a:outerShdw>
            </a:effectLst>
          </p:spPr>
          <p:txBody>
            <a:bodyPr wrap="none" lIns="21703" tIns="10850" rIns="21703" bIns="10850">
              <a:spAutoFit/>
            </a:bodyPr>
            <a:lstStyle/>
            <a:p>
              <a:pPr>
                <a:defRPr/>
              </a:pPr>
              <a:endParaRPr lang="en-US">
                <a:latin typeface="Arial" pitchFamily="-111" charset="0"/>
                <a:ea typeface="+mn-ea"/>
                <a:cs typeface="+mn-cs"/>
              </a:endParaRPr>
            </a:p>
          </p:txBody>
        </p:sp>
        <p:sp>
          <p:nvSpPr>
            <p:cNvPr id="336911" name="Line 15"/>
            <p:cNvSpPr>
              <a:spLocks noChangeShapeType="1"/>
            </p:cNvSpPr>
            <p:nvPr/>
          </p:nvSpPr>
          <p:spPr bwMode="gray">
            <a:xfrm>
              <a:off x="1989" y="1243"/>
              <a:ext cx="680" cy="0"/>
            </a:xfrm>
            <a:prstGeom prst="line">
              <a:avLst/>
            </a:prstGeom>
            <a:noFill/>
            <a:ln w="127000">
              <a:solidFill>
                <a:schemeClr val="hlink"/>
              </a:solidFill>
              <a:round/>
              <a:headEnd type="none" w="sm" len="sm"/>
              <a:tailEnd type="none" w="sm" len="sm"/>
            </a:ln>
            <a:effectLst>
              <a:outerShdw blurRad="63500" dist="107763" dir="2700000" algn="ctr" rotWithShape="0">
                <a:schemeClr val="bg2">
                  <a:alpha val="74998"/>
                </a:schemeClr>
              </a:outerShdw>
            </a:effectLst>
          </p:spPr>
          <p:txBody>
            <a:bodyPr wrap="none" lIns="21703" tIns="10850" rIns="21703" bIns="10850">
              <a:spAutoFit/>
            </a:bodyPr>
            <a:lstStyle/>
            <a:p>
              <a:pPr>
                <a:defRPr/>
              </a:pPr>
              <a:endParaRPr lang="en-US">
                <a:latin typeface="Arial" pitchFamily="-111" charset="0"/>
                <a:ea typeface="+mn-ea"/>
                <a:cs typeface="+mn-cs"/>
              </a:endParaRPr>
            </a:p>
          </p:txBody>
        </p:sp>
        <p:sp>
          <p:nvSpPr>
            <p:cNvPr id="336912" name="Line 16"/>
            <p:cNvSpPr>
              <a:spLocks noChangeShapeType="1"/>
            </p:cNvSpPr>
            <p:nvPr/>
          </p:nvSpPr>
          <p:spPr bwMode="gray">
            <a:xfrm>
              <a:off x="3494" y="2421"/>
              <a:ext cx="408" cy="0"/>
            </a:xfrm>
            <a:prstGeom prst="line">
              <a:avLst/>
            </a:prstGeom>
            <a:noFill/>
            <a:ln w="127000">
              <a:solidFill>
                <a:srgbClr val="0000FF"/>
              </a:solidFill>
              <a:round/>
              <a:headEnd type="none" w="sm" len="sm"/>
              <a:tailEnd type="none" w="sm" len="sm"/>
            </a:ln>
            <a:effectLst>
              <a:outerShdw blurRad="63500" dist="107763" dir="2700000" algn="ctr" rotWithShape="0">
                <a:schemeClr val="bg2">
                  <a:alpha val="74998"/>
                </a:schemeClr>
              </a:outerShdw>
            </a:effectLst>
          </p:spPr>
          <p:txBody>
            <a:bodyPr wrap="none" lIns="21703" tIns="10850" rIns="21703" bIns="10850">
              <a:spAutoFit/>
            </a:bodyPr>
            <a:lstStyle/>
            <a:p>
              <a:pPr>
                <a:defRPr/>
              </a:pPr>
              <a:endParaRPr lang="en-US">
                <a:latin typeface="Arial" pitchFamily="-111" charset="0"/>
                <a:ea typeface="+mn-ea"/>
                <a:cs typeface="+mn-cs"/>
              </a:endParaRPr>
            </a:p>
          </p:txBody>
        </p:sp>
        <p:sp>
          <p:nvSpPr>
            <p:cNvPr id="336913" name="Line 17"/>
            <p:cNvSpPr>
              <a:spLocks noChangeShapeType="1"/>
            </p:cNvSpPr>
            <p:nvPr/>
          </p:nvSpPr>
          <p:spPr bwMode="gray">
            <a:xfrm>
              <a:off x="3123" y="1691"/>
              <a:ext cx="1678" cy="0"/>
            </a:xfrm>
            <a:prstGeom prst="line">
              <a:avLst/>
            </a:prstGeom>
            <a:noFill/>
            <a:ln w="127000">
              <a:solidFill>
                <a:srgbClr val="0000FF"/>
              </a:solidFill>
              <a:round/>
              <a:headEnd type="none" w="sm" len="sm"/>
              <a:tailEnd type="none" w="sm" len="sm"/>
            </a:ln>
            <a:effectLst>
              <a:outerShdw blurRad="63500" dist="107763" dir="2700000" algn="ctr" rotWithShape="0">
                <a:schemeClr val="bg2">
                  <a:alpha val="74998"/>
                </a:schemeClr>
              </a:outerShdw>
            </a:effectLst>
          </p:spPr>
          <p:txBody>
            <a:bodyPr wrap="none" lIns="21703" tIns="10850" rIns="21703" bIns="10850">
              <a:spAutoFit/>
            </a:bodyPr>
            <a:lstStyle/>
            <a:p>
              <a:pPr>
                <a:defRPr/>
              </a:pPr>
              <a:endParaRPr lang="en-US">
                <a:latin typeface="Arial" pitchFamily="-111" charset="0"/>
                <a:ea typeface="+mn-ea"/>
                <a:cs typeface="+mn-cs"/>
              </a:endParaRPr>
            </a:p>
          </p:txBody>
        </p:sp>
        <p:sp>
          <p:nvSpPr>
            <p:cNvPr id="336914" name="Line 18"/>
            <p:cNvSpPr>
              <a:spLocks noChangeShapeType="1"/>
            </p:cNvSpPr>
            <p:nvPr/>
          </p:nvSpPr>
          <p:spPr bwMode="gray">
            <a:xfrm>
              <a:off x="3539" y="2675"/>
              <a:ext cx="454" cy="0"/>
            </a:xfrm>
            <a:prstGeom prst="line">
              <a:avLst/>
            </a:prstGeom>
            <a:noFill/>
            <a:ln w="127000">
              <a:solidFill>
                <a:srgbClr val="0000FF"/>
              </a:solidFill>
              <a:round/>
              <a:headEnd type="none" w="sm" len="sm"/>
              <a:tailEnd type="none" w="sm" len="sm"/>
            </a:ln>
            <a:effectLst>
              <a:outerShdw blurRad="63500" dist="107763" dir="2700000" algn="ctr" rotWithShape="0">
                <a:schemeClr val="bg2">
                  <a:alpha val="74998"/>
                </a:schemeClr>
              </a:outerShdw>
            </a:effectLst>
          </p:spPr>
          <p:txBody>
            <a:bodyPr wrap="none" lIns="21703" tIns="10850" rIns="21703" bIns="10850">
              <a:spAutoFit/>
            </a:bodyPr>
            <a:lstStyle/>
            <a:p>
              <a:pPr>
                <a:defRPr/>
              </a:pPr>
              <a:endParaRPr lang="en-US">
                <a:latin typeface="Arial" pitchFamily="-111" charset="0"/>
                <a:ea typeface="+mn-ea"/>
                <a:cs typeface="+mn-cs"/>
              </a:endParaRPr>
            </a:p>
          </p:txBody>
        </p:sp>
        <p:sp>
          <p:nvSpPr>
            <p:cNvPr id="336915" name="Line 19"/>
            <p:cNvSpPr>
              <a:spLocks noChangeShapeType="1"/>
            </p:cNvSpPr>
            <p:nvPr/>
          </p:nvSpPr>
          <p:spPr bwMode="gray">
            <a:xfrm>
              <a:off x="3176" y="2153"/>
              <a:ext cx="953" cy="0"/>
            </a:xfrm>
            <a:prstGeom prst="line">
              <a:avLst/>
            </a:prstGeom>
            <a:noFill/>
            <a:ln w="127000">
              <a:solidFill>
                <a:srgbClr val="0000FF"/>
              </a:solidFill>
              <a:round/>
              <a:headEnd type="none" w="sm" len="sm"/>
              <a:tailEnd type="none" w="sm" len="sm"/>
            </a:ln>
            <a:effectLst>
              <a:outerShdw blurRad="63500" dist="107763" dir="2700000" algn="ctr" rotWithShape="0">
                <a:schemeClr val="bg2">
                  <a:alpha val="74998"/>
                </a:schemeClr>
              </a:outerShdw>
            </a:effectLst>
          </p:spPr>
          <p:txBody>
            <a:bodyPr wrap="none" lIns="21703" tIns="10850" rIns="21703" bIns="10850">
              <a:spAutoFit/>
            </a:bodyPr>
            <a:lstStyle/>
            <a:p>
              <a:pPr>
                <a:defRPr/>
              </a:pPr>
              <a:endParaRPr lang="en-US">
                <a:latin typeface="Arial" pitchFamily="-111" charset="0"/>
                <a:ea typeface="+mn-ea"/>
                <a:cs typeface="+mn-cs"/>
              </a:endParaRPr>
            </a:p>
          </p:txBody>
        </p:sp>
        <p:sp>
          <p:nvSpPr>
            <p:cNvPr id="336916" name="Line 20"/>
            <p:cNvSpPr>
              <a:spLocks noChangeShapeType="1"/>
            </p:cNvSpPr>
            <p:nvPr/>
          </p:nvSpPr>
          <p:spPr bwMode="gray">
            <a:xfrm>
              <a:off x="3168" y="1914"/>
              <a:ext cx="1633" cy="0"/>
            </a:xfrm>
            <a:prstGeom prst="line">
              <a:avLst/>
            </a:prstGeom>
            <a:noFill/>
            <a:ln w="127000">
              <a:solidFill>
                <a:srgbClr val="0000FF"/>
              </a:solidFill>
              <a:round/>
              <a:headEnd type="none" w="sm" len="sm"/>
              <a:tailEnd type="none" w="sm" len="sm"/>
            </a:ln>
            <a:effectLst>
              <a:outerShdw blurRad="63500" dist="107763" dir="2700000" algn="ctr" rotWithShape="0">
                <a:schemeClr val="bg2">
                  <a:alpha val="74998"/>
                </a:schemeClr>
              </a:outerShdw>
            </a:effectLst>
          </p:spPr>
          <p:txBody>
            <a:bodyPr wrap="none" lIns="21703" tIns="10850" rIns="21703" bIns="10850">
              <a:spAutoFit/>
            </a:bodyPr>
            <a:lstStyle/>
            <a:p>
              <a:pPr>
                <a:defRPr/>
              </a:pPr>
              <a:endParaRPr lang="en-US">
                <a:latin typeface="Arial" pitchFamily="-111" charset="0"/>
                <a:ea typeface="+mn-ea"/>
                <a:cs typeface="+mn-cs"/>
              </a:endParaRPr>
            </a:p>
          </p:txBody>
        </p:sp>
        <p:sp>
          <p:nvSpPr>
            <p:cNvPr id="336917" name="Line 21"/>
            <p:cNvSpPr>
              <a:spLocks noChangeShapeType="1"/>
            </p:cNvSpPr>
            <p:nvPr/>
          </p:nvSpPr>
          <p:spPr bwMode="gray">
            <a:xfrm>
              <a:off x="3630" y="2943"/>
              <a:ext cx="1088" cy="0"/>
            </a:xfrm>
            <a:prstGeom prst="line">
              <a:avLst/>
            </a:prstGeom>
            <a:noFill/>
            <a:ln w="127000">
              <a:solidFill>
                <a:srgbClr val="0000FF"/>
              </a:solidFill>
              <a:round/>
              <a:headEnd type="none" w="sm" len="sm"/>
              <a:tailEnd type="none" w="sm" len="sm"/>
            </a:ln>
            <a:effectLst>
              <a:outerShdw blurRad="63500" dist="107763" dir="2700000" algn="ctr" rotWithShape="0">
                <a:schemeClr val="bg2">
                  <a:alpha val="74998"/>
                </a:schemeClr>
              </a:outerShdw>
            </a:effectLst>
          </p:spPr>
          <p:txBody>
            <a:bodyPr wrap="none" lIns="21703" tIns="10850" rIns="21703" bIns="10850">
              <a:spAutoFit/>
            </a:bodyPr>
            <a:lstStyle/>
            <a:p>
              <a:pPr>
                <a:defRPr/>
              </a:pPr>
              <a:endParaRPr lang="en-US">
                <a:latin typeface="Arial" pitchFamily="-111" charset="0"/>
                <a:ea typeface="+mn-ea"/>
                <a:cs typeface="+mn-cs"/>
              </a:endParaRPr>
            </a:p>
          </p:txBody>
        </p:sp>
        <p:sp>
          <p:nvSpPr>
            <p:cNvPr id="336918" name="Line 22"/>
            <p:cNvSpPr>
              <a:spLocks noChangeShapeType="1"/>
            </p:cNvSpPr>
            <p:nvPr/>
          </p:nvSpPr>
          <p:spPr bwMode="gray">
            <a:xfrm>
              <a:off x="3766" y="3211"/>
              <a:ext cx="272" cy="0"/>
            </a:xfrm>
            <a:prstGeom prst="line">
              <a:avLst/>
            </a:prstGeom>
            <a:noFill/>
            <a:ln w="127000">
              <a:solidFill>
                <a:srgbClr val="0000FF"/>
              </a:solidFill>
              <a:round/>
              <a:headEnd type="none" w="sm" len="sm"/>
              <a:tailEnd type="none" w="sm" len="sm"/>
            </a:ln>
            <a:effectLst>
              <a:outerShdw blurRad="63500" dist="107763" dir="2700000" algn="ctr" rotWithShape="0">
                <a:schemeClr val="bg2">
                  <a:alpha val="74998"/>
                </a:schemeClr>
              </a:outerShdw>
            </a:effectLst>
          </p:spPr>
          <p:txBody>
            <a:bodyPr wrap="none" lIns="21703" tIns="10850" rIns="21703" bIns="10850">
              <a:spAutoFit/>
            </a:bodyPr>
            <a:lstStyle/>
            <a:p>
              <a:pPr>
                <a:defRPr/>
              </a:pPr>
              <a:endParaRPr lang="en-US">
                <a:latin typeface="Arial" pitchFamily="-111" charset="0"/>
                <a:ea typeface="+mn-ea"/>
                <a:cs typeface="+mn-cs"/>
              </a:endParaRPr>
            </a:p>
          </p:txBody>
        </p:sp>
        <p:sp>
          <p:nvSpPr>
            <p:cNvPr id="336919" name="Line 23"/>
            <p:cNvSpPr>
              <a:spLocks noChangeShapeType="1"/>
            </p:cNvSpPr>
            <p:nvPr/>
          </p:nvSpPr>
          <p:spPr bwMode="gray">
            <a:xfrm>
              <a:off x="3630" y="3480"/>
              <a:ext cx="181" cy="0"/>
            </a:xfrm>
            <a:prstGeom prst="line">
              <a:avLst/>
            </a:prstGeom>
            <a:noFill/>
            <a:ln w="127000">
              <a:solidFill>
                <a:srgbClr val="0000FF"/>
              </a:solidFill>
              <a:round/>
              <a:headEnd type="none" w="sm" len="sm"/>
              <a:tailEnd type="none" w="sm" len="sm"/>
            </a:ln>
            <a:effectLst>
              <a:outerShdw blurRad="63500" dist="107763" dir="2700000" algn="ctr" rotWithShape="0">
                <a:schemeClr val="bg2">
                  <a:alpha val="74998"/>
                </a:schemeClr>
              </a:outerShdw>
            </a:effectLst>
          </p:spPr>
          <p:txBody>
            <a:bodyPr wrap="none" lIns="21703" tIns="10850" rIns="21703" bIns="10850">
              <a:spAutoFit/>
            </a:bodyPr>
            <a:lstStyle/>
            <a:p>
              <a:pPr>
                <a:defRPr/>
              </a:pPr>
              <a:endParaRPr lang="en-US">
                <a:latin typeface="Arial" pitchFamily="-111" charset="0"/>
                <a:ea typeface="+mn-ea"/>
                <a:cs typeface="+mn-cs"/>
              </a:endParaRPr>
            </a:p>
          </p:txBody>
        </p:sp>
        <p:sp>
          <p:nvSpPr>
            <p:cNvPr id="336920" name="Line 24"/>
            <p:cNvSpPr>
              <a:spLocks noChangeShapeType="1"/>
            </p:cNvSpPr>
            <p:nvPr/>
          </p:nvSpPr>
          <p:spPr bwMode="gray">
            <a:xfrm>
              <a:off x="2715" y="1467"/>
              <a:ext cx="499" cy="0"/>
            </a:xfrm>
            <a:prstGeom prst="line">
              <a:avLst/>
            </a:prstGeom>
            <a:noFill/>
            <a:ln w="127000">
              <a:solidFill>
                <a:srgbClr val="0000FF"/>
              </a:solidFill>
              <a:round/>
              <a:headEnd type="none" w="sm" len="sm"/>
              <a:tailEnd type="none" w="sm" len="sm"/>
            </a:ln>
            <a:effectLst>
              <a:outerShdw blurRad="63500" dist="107763" dir="2700000" algn="ctr" rotWithShape="0">
                <a:schemeClr val="bg2">
                  <a:alpha val="74998"/>
                </a:schemeClr>
              </a:outerShdw>
            </a:effectLst>
          </p:spPr>
          <p:txBody>
            <a:bodyPr wrap="none" lIns="21703" tIns="10850" rIns="21703" bIns="10850">
              <a:spAutoFit/>
            </a:bodyPr>
            <a:lstStyle/>
            <a:p>
              <a:pPr>
                <a:defRPr/>
              </a:pPr>
              <a:endParaRPr lang="en-US">
                <a:latin typeface="Arial" pitchFamily="-111" charset="0"/>
                <a:ea typeface="+mn-ea"/>
                <a:cs typeface="+mn-cs"/>
              </a:endParaRPr>
            </a:p>
          </p:txBody>
        </p:sp>
        <p:sp>
          <p:nvSpPr>
            <p:cNvPr id="336921" name="Line 25"/>
            <p:cNvSpPr>
              <a:spLocks noChangeShapeType="1"/>
            </p:cNvSpPr>
            <p:nvPr/>
          </p:nvSpPr>
          <p:spPr bwMode="gray">
            <a:xfrm>
              <a:off x="3865" y="3740"/>
              <a:ext cx="90" cy="0"/>
            </a:xfrm>
            <a:prstGeom prst="line">
              <a:avLst/>
            </a:prstGeom>
            <a:noFill/>
            <a:ln w="127000">
              <a:solidFill>
                <a:srgbClr val="FF0000"/>
              </a:solidFill>
              <a:round/>
              <a:headEnd type="none" w="sm" len="sm"/>
              <a:tailEnd type="none" w="sm" len="sm"/>
            </a:ln>
            <a:effectLst>
              <a:outerShdw blurRad="63500" dist="107763" dir="2700000" algn="ctr" rotWithShape="0">
                <a:schemeClr val="bg2">
                  <a:alpha val="74998"/>
                </a:schemeClr>
              </a:outerShdw>
            </a:effectLst>
          </p:spPr>
          <p:txBody>
            <a:bodyPr wrap="none" lIns="21703" tIns="10850" rIns="21703" bIns="10850">
              <a:spAutoFit/>
            </a:bodyPr>
            <a:lstStyle/>
            <a:p>
              <a:pPr>
                <a:defRPr/>
              </a:pPr>
              <a:endParaRPr lang="en-US">
                <a:latin typeface="Arial" pitchFamily="-111" charset="0"/>
                <a:ea typeface="+mn-ea"/>
                <a:cs typeface="+mn-cs"/>
              </a:endParaRPr>
            </a:p>
          </p:txBody>
        </p:sp>
        <p:sp>
          <p:nvSpPr>
            <p:cNvPr id="23578" name="Rectangle 26"/>
            <p:cNvSpPr>
              <a:spLocks noChangeArrowheads="1"/>
            </p:cNvSpPr>
            <p:nvPr/>
          </p:nvSpPr>
          <p:spPr bwMode="gray">
            <a:xfrm>
              <a:off x="1905" y="895"/>
              <a:ext cx="509"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703" tIns="10850" rIns="21703" bIns="10850">
              <a:spAutoFit/>
            </a:bodyPr>
            <a:lstStyle/>
            <a:p>
              <a:pPr defTabSz="858838" eaLnBrk="0" hangingPunct="0"/>
              <a:r>
                <a:rPr lang="en-US" sz="1900"/>
                <a:t>viruses</a:t>
              </a:r>
            </a:p>
          </p:txBody>
        </p:sp>
        <p:sp>
          <p:nvSpPr>
            <p:cNvPr id="23579" name="Rectangle 27"/>
            <p:cNvSpPr>
              <a:spLocks noChangeArrowheads="1"/>
            </p:cNvSpPr>
            <p:nvPr/>
          </p:nvSpPr>
          <p:spPr bwMode="gray">
            <a:xfrm>
              <a:off x="1873" y="702"/>
              <a:ext cx="673" cy="172"/>
            </a:xfrm>
            <a:prstGeom prst="rect">
              <a:avLst/>
            </a:prstGeom>
            <a:solidFill>
              <a:schemeClr val="bg1"/>
            </a:solidFill>
            <a:ln w="12700">
              <a:solidFill>
                <a:schemeClr val="bg1"/>
              </a:solidFill>
              <a:miter lim="800000"/>
              <a:headEnd/>
              <a:tailEnd/>
            </a:ln>
          </p:spPr>
          <p:txBody>
            <a:bodyPr wrap="none" lIns="21703" tIns="10850" rIns="21703" bIns="10850">
              <a:spAutoFit/>
            </a:bodyPr>
            <a:lstStyle/>
            <a:p>
              <a:endParaRPr lang="en-GB"/>
            </a:p>
          </p:txBody>
        </p:sp>
        <p:sp>
          <p:nvSpPr>
            <p:cNvPr id="23580" name="Rectangle 28"/>
            <p:cNvSpPr>
              <a:spLocks noChangeArrowheads="1"/>
            </p:cNvSpPr>
            <p:nvPr/>
          </p:nvSpPr>
          <p:spPr bwMode="gray">
            <a:xfrm>
              <a:off x="1769" y="672"/>
              <a:ext cx="628"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703" tIns="10850" rIns="21703" bIns="10850">
              <a:spAutoFit/>
            </a:bodyPr>
            <a:lstStyle/>
            <a:p>
              <a:pPr defTabSz="858838" eaLnBrk="0" hangingPunct="0"/>
              <a:r>
                <a:rPr lang="en-US" sz="1900"/>
                <a:t>plasmids</a:t>
              </a:r>
            </a:p>
          </p:txBody>
        </p:sp>
        <p:sp>
          <p:nvSpPr>
            <p:cNvPr id="23581" name="Rectangle 29"/>
            <p:cNvSpPr>
              <a:spLocks noChangeArrowheads="1"/>
            </p:cNvSpPr>
            <p:nvPr/>
          </p:nvSpPr>
          <p:spPr bwMode="gray">
            <a:xfrm>
              <a:off x="2825" y="1105"/>
              <a:ext cx="764" cy="216"/>
            </a:xfrm>
            <a:prstGeom prst="rect">
              <a:avLst/>
            </a:prstGeom>
            <a:solidFill>
              <a:schemeClr val="bg1"/>
            </a:solidFill>
            <a:ln w="12700">
              <a:solidFill>
                <a:schemeClr val="bg1"/>
              </a:solidFill>
              <a:miter lim="800000"/>
              <a:headEnd/>
              <a:tailEnd/>
            </a:ln>
          </p:spPr>
          <p:txBody>
            <a:bodyPr wrap="none" lIns="21703" tIns="10850" rIns="21703" bIns="10850">
              <a:spAutoFit/>
            </a:bodyPr>
            <a:lstStyle/>
            <a:p>
              <a:endParaRPr lang="en-GB"/>
            </a:p>
          </p:txBody>
        </p:sp>
        <p:sp>
          <p:nvSpPr>
            <p:cNvPr id="23582" name="Rectangle 30"/>
            <p:cNvSpPr>
              <a:spLocks noChangeArrowheads="1"/>
            </p:cNvSpPr>
            <p:nvPr/>
          </p:nvSpPr>
          <p:spPr bwMode="gray">
            <a:xfrm>
              <a:off x="2721" y="1119"/>
              <a:ext cx="569"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703" tIns="10850" rIns="21703" bIns="10850">
              <a:spAutoFit/>
            </a:bodyPr>
            <a:lstStyle/>
            <a:p>
              <a:pPr defTabSz="858838" eaLnBrk="0" hangingPunct="0"/>
              <a:r>
                <a:rPr lang="en-US" sz="1900"/>
                <a:t>bacteria</a:t>
              </a:r>
            </a:p>
          </p:txBody>
        </p:sp>
        <p:sp>
          <p:nvSpPr>
            <p:cNvPr id="23583" name="Rectangle 31"/>
            <p:cNvSpPr>
              <a:spLocks noChangeArrowheads="1"/>
            </p:cNvSpPr>
            <p:nvPr/>
          </p:nvSpPr>
          <p:spPr bwMode="gray">
            <a:xfrm>
              <a:off x="2100" y="1329"/>
              <a:ext cx="582" cy="216"/>
            </a:xfrm>
            <a:prstGeom prst="rect">
              <a:avLst/>
            </a:prstGeom>
            <a:solidFill>
              <a:schemeClr val="bg1"/>
            </a:solidFill>
            <a:ln w="12700">
              <a:solidFill>
                <a:schemeClr val="bg1"/>
              </a:solidFill>
              <a:miter lim="800000"/>
              <a:headEnd/>
              <a:tailEnd/>
            </a:ln>
          </p:spPr>
          <p:txBody>
            <a:bodyPr wrap="none" lIns="21703" tIns="10850" rIns="21703" bIns="10850">
              <a:spAutoFit/>
            </a:bodyPr>
            <a:lstStyle/>
            <a:p>
              <a:endParaRPr lang="en-GB"/>
            </a:p>
          </p:txBody>
        </p:sp>
        <p:sp>
          <p:nvSpPr>
            <p:cNvPr id="23584" name="Rectangle 32"/>
            <p:cNvSpPr>
              <a:spLocks noChangeArrowheads="1"/>
            </p:cNvSpPr>
            <p:nvPr/>
          </p:nvSpPr>
          <p:spPr bwMode="gray">
            <a:xfrm>
              <a:off x="2268" y="1343"/>
              <a:ext cx="358"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703" tIns="10850" rIns="21703" bIns="10850">
              <a:spAutoFit/>
            </a:bodyPr>
            <a:lstStyle/>
            <a:p>
              <a:pPr defTabSz="858838" eaLnBrk="0" hangingPunct="0"/>
              <a:r>
                <a:rPr lang="en-US" sz="1900"/>
                <a:t>fungi</a:t>
              </a:r>
            </a:p>
          </p:txBody>
        </p:sp>
        <p:sp>
          <p:nvSpPr>
            <p:cNvPr id="23585" name="Rectangle 33"/>
            <p:cNvSpPr>
              <a:spLocks noChangeArrowheads="1"/>
            </p:cNvSpPr>
            <p:nvPr/>
          </p:nvSpPr>
          <p:spPr bwMode="gray">
            <a:xfrm>
              <a:off x="2631" y="1566"/>
              <a:ext cx="43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703" tIns="10850" rIns="21703" bIns="10850">
              <a:spAutoFit/>
            </a:bodyPr>
            <a:lstStyle/>
            <a:p>
              <a:pPr defTabSz="858838" eaLnBrk="0" hangingPunct="0"/>
              <a:r>
                <a:rPr lang="en-US" sz="1900"/>
                <a:t>plants</a:t>
              </a:r>
            </a:p>
          </p:txBody>
        </p:sp>
        <p:sp>
          <p:nvSpPr>
            <p:cNvPr id="23586" name="Rectangle 34"/>
            <p:cNvSpPr>
              <a:spLocks noChangeArrowheads="1"/>
            </p:cNvSpPr>
            <p:nvPr/>
          </p:nvSpPr>
          <p:spPr bwMode="gray">
            <a:xfrm>
              <a:off x="2676" y="1790"/>
              <a:ext cx="40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703" tIns="10850" rIns="21703" bIns="10850">
              <a:spAutoFit/>
            </a:bodyPr>
            <a:lstStyle/>
            <a:p>
              <a:pPr defTabSz="858838" eaLnBrk="0" hangingPunct="0"/>
              <a:r>
                <a:rPr lang="en-US" sz="1900"/>
                <a:t>algae</a:t>
              </a:r>
            </a:p>
          </p:txBody>
        </p:sp>
        <p:sp>
          <p:nvSpPr>
            <p:cNvPr id="23587" name="Rectangle 35"/>
            <p:cNvSpPr>
              <a:spLocks noChangeArrowheads="1"/>
            </p:cNvSpPr>
            <p:nvPr/>
          </p:nvSpPr>
          <p:spPr bwMode="gray">
            <a:xfrm>
              <a:off x="2604" y="2028"/>
              <a:ext cx="50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703" tIns="10850" rIns="21703" bIns="10850">
              <a:spAutoFit/>
            </a:bodyPr>
            <a:lstStyle/>
            <a:p>
              <a:pPr defTabSz="858838" eaLnBrk="0" hangingPunct="0"/>
              <a:r>
                <a:rPr lang="en-US" sz="1900"/>
                <a:t>insects</a:t>
              </a:r>
            </a:p>
          </p:txBody>
        </p:sp>
        <p:sp>
          <p:nvSpPr>
            <p:cNvPr id="23588" name="Rectangle 36"/>
            <p:cNvSpPr>
              <a:spLocks noChangeArrowheads="1"/>
            </p:cNvSpPr>
            <p:nvPr/>
          </p:nvSpPr>
          <p:spPr bwMode="gray">
            <a:xfrm>
              <a:off x="2753" y="2252"/>
              <a:ext cx="681" cy="268"/>
            </a:xfrm>
            <a:prstGeom prst="rect">
              <a:avLst/>
            </a:prstGeom>
            <a:solidFill>
              <a:schemeClr val="bg1"/>
            </a:solidFill>
            <a:ln w="12700">
              <a:solidFill>
                <a:schemeClr val="bg1"/>
              </a:solidFill>
              <a:miter lim="800000"/>
              <a:headEnd/>
              <a:tailEnd/>
            </a:ln>
          </p:spPr>
          <p:txBody>
            <a:bodyPr wrap="none" lIns="21703" tIns="10850" rIns="21703" bIns="10850">
              <a:spAutoFit/>
            </a:bodyPr>
            <a:lstStyle/>
            <a:p>
              <a:endParaRPr lang="en-GB"/>
            </a:p>
          </p:txBody>
        </p:sp>
        <p:sp>
          <p:nvSpPr>
            <p:cNvPr id="23589" name="Rectangle 37"/>
            <p:cNvSpPr>
              <a:spLocks noChangeArrowheads="1"/>
            </p:cNvSpPr>
            <p:nvPr/>
          </p:nvSpPr>
          <p:spPr bwMode="gray">
            <a:xfrm>
              <a:off x="2753" y="2297"/>
              <a:ext cx="619"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703" tIns="10850" rIns="21703" bIns="10850">
              <a:spAutoFit/>
            </a:bodyPr>
            <a:lstStyle/>
            <a:p>
              <a:pPr defTabSz="858838" eaLnBrk="0" hangingPunct="0"/>
              <a:r>
                <a:rPr lang="en-US" sz="1900"/>
                <a:t>mollusks</a:t>
              </a:r>
            </a:p>
          </p:txBody>
        </p:sp>
        <p:sp>
          <p:nvSpPr>
            <p:cNvPr id="23590" name="Rectangle 38"/>
            <p:cNvSpPr>
              <a:spLocks noChangeArrowheads="1"/>
            </p:cNvSpPr>
            <p:nvPr/>
          </p:nvSpPr>
          <p:spPr bwMode="gray">
            <a:xfrm>
              <a:off x="2689" y="2492"/>
              <a:ext cx="809" cy="305"/>
            </a:xfrm>
            <a:prstGeom prst="rect">
              <a:avLst/>
            </a:prstGeom>
            <a:solidFill>
              <a:schemeClr val="bg1"/>
            </a:solidFill>
            <a:ln w="12700">
              <a:solidFill>
                <a:schemeClr val="bg1"/>
              </a:solidFill>
              <a:miter lim="800000"/>
              <a:headEnd/>
              <a:tailEnd/>
            </a:ln>
          </p:spPr>
          <p:txBody>
            <a:bodyPr wrap="none" lIns="21703" tIns="10850" rIns="21703" bIns="10850">
              <a:spAutoFit/>
            </a:bodyPr>
            <a:lstStyle/>
            <a:p>
              <a:endParaRPr lang="en-GB"/>
            </a:p>
          </p:txBody>
        </p:sp>
        <p:sp>
          <p:nvSpPr>
            <p:cNvPr id="23591" name="Rectangle 39"/>
            <p:cNvSpPr>
              <a:spLocks noChangeArrowheads="1"/>
            </p:cNvSpPr>
            <p:nvPr/>
          </p:nvSpPr>
          <p:spPr bwMode="gray">
            <a:xfrm>
              <a:off x="2871" y="2805"/>
              <a:ext cx="672" cy="261"/>
            </a:xfrm>
            <a:prstGeom prst="rect">
              <a:avLst/>
            </a:prstGeom>
            <a:solidFill>
              <a:schemeClr val="bg1"/>
            </a:solidFill>
            <a:ln w="12700">
              <a:solidFill>
                <a:schemeClr val="bg1"/>
              </a:solidFill>
              <a:miter lim="800000"/>
              <a:headEnd/>
              <a:tailEnd/>
            </a:ln>
          </p:spPr>
          <p:txBody>
            <a:bodyPr wrap="none" lIns="21703" tIns="10850" rIns="21703" bIns="10850">
              <a:spAutoFit/>
            </a:bodyPr>
            <a:lstStyle/>
            <a:p>
              <a:endParaRPr lang="en-GB"/>
            </a:p>
          </p:txBody>
        </p:sp>
        <p:sp>
          <p:nvSpPr>
            <p:cNvPr id="23592" name="Rectangle 40"/>
            <p:cNvSpPr>
              <a:spLocks noChangeArrowheads="1"/>
            </p:cNvSpPr>
            <p:nvPr/>
          </p:nvSpPr>
          <p:spPr bwMode="gray">
            <a:xfrm>
              <a:off x="3007" y="3073"/>
              <a:ext cx="718" cy="216"/>
            </a:xfrm>
            <a:prstGeom prst="rect">
              <a:avLst/>
            </a:prstGeom>
            <a:solidFill>
              <a:schemeClr val="bg1"/>
            </a:solidFill>
            <a:ln w="12700">
              <a:solidFill>
                <a:schemeClr val="bg1"/>
              </a:solidFill>
              <a:miter lim="800000"/>
              <a:headEnd/>
              <a:tailEnd/>
            </a:ln>
          </p:spPr>
          <p:txBody>
            <a:bodyPr wrap="none" lIns="21703" tIns="10850" rIns="21703" bIns="10850">
              <a:spAutoFit/>
            </a:bodyPr>
            <a:lstStyle/>
            <a:p>
              <a:endParaRPr lang="en-GB"/>
            </a:p>
          </p:txBody>
        </p:sp>
        <p:sp>
          <p:nvSpPr>
            <p:cNvPr id="23593" name="Rectangle 41"/>
            <p:cNvSpPr>
              <a:spLocks noChangeArrowheads="1"/>
            </p:cNvSpPr>
            <p:nvPr/>
          </p:nvSpPr>
          <p:spPr bwMode="gray">
            <a:xfrm>
              <a:off x="3129" y="3087"/>
              <a:ext cx="518"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703" tIns="10850" rIns="21703" bIns="10850">
              <a:spAutoFit/>
            </a:bodyPr>
            <a:lstStyle/>
            <a:p>
              <a:pPr defTabSz="858838" eaLnBrk="0" hangingPunct="0"/>
              <a:r>
                <a:rPr lang="en-US" sz="1900"/>
                <a:t>reptiles</a:t>
              </a:r>
            </a:p>
          </p:txBody>
        </p:sp>
        <p:sp>
          <p:nvSpPr>
            <p:cNvPr id="23594" name="Rectangle 42"/>
            <p:cNvSpPr>
              <a:spLocks noChangeArrowheads="1"/>
            </p:cNvSpPr>
            <p:nvPr/>
          </p:nvSpPr>
          <p:spPr bwMode="gray">
            <a:xfrm>
              <a:off x="3175" y="3355"/>
              <a:ext cx="35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703" tIns="10850" rIns="21703" bIns="10850">
              <a:spAutoFit/>
            </a:bodyPr>
            <a:lstStyle/>
            <a:p>
              <a:pPr defTabSz="858838" eaLnBrk="0" hangingPunct="0"/>
              <a:r>
                <a:rPr lang="en-US" sz="1900"/>
                <a:t>birds</a:t>
              </a:r>
            </a:p>
          </p:txBody>
        </p:sp>
        <p:sp>
          <p:nvSpPr>
            <p:cNvPr id="23595" name="Rectangle 43"/>
            <p:cNvSpPr>
              <a:spLocks noChangeArrowheads="1"/>
            </p:cNvSpPr>
            <p:nvPr/>
          </p:nvSpPr>
          <p:spPr bwMode="gray">
            <a:xfrm>
              <a:off x="3097" y="3610"/>
              <a:ext cx="764" cy="216"/>
            </a:xfrm>
            <a:prstGeom prst="rect">
              <a:avLst/>
            </a:prstGeom>
            <a:solidFill>
              <a:schemeClr val="bg1"/>
            </a:solidFill>
            <a:ln w="12700">
              <a:solidFill>
                <a:schemeClr val="bg1"/>
              </a:solidFill>
              <a:miter lim="800000"/>
              <a:headEnd/>
              <a:tailEnd/>
            </a:ln>
          </p:spPr>
          <p:txBody>
            <a:bodyPr wrap="none" lIns="21703" tIns="10850" rIns="21703" bIns="10850">
              <a:spAutoFit/>
            </a:bodyPr>
            <a:lstStyle/>
            <a:p>
              <a:endParaRPr lang="en-GB"/>
            </a:p>
          </p:txBody>
        </p:sp>
        <p:sp>
          <p:nvSpPr>
            <p:cNvPr id="23596" name="Rectangle 44"/>
            <p:cNvSpPr>
              <a:spLocks noChangeArrowheads="1"/>
            </p:cNvSpPr>
            <p:nvPr/>
          </p:nvSpPr>
          <p:spPr bwMode="gray">
            <a:xfrm>
              <a:off x="3039" y="3625"/>
              <a:ext cx="729"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703" tIns="10850" rIns="21703" bIns="10850">
              <a:spAutoFit/>
            </a:bodyPr>
            <a:lstStyle/>
            <a:p>
              <a:pPr defTabSz="858838" eaLnBrk="0" hangingPunct="0"/>
              <a:r>
                <a:rPr lang="en-US" sz="1900" b="1"/>
                <a:t>mammals</a:t>
              </a:r>
            </a:p>
          </p:txBody>
        </p:sp>
        <p:sp>
          <p:nvSpPr>
            <p:cNvPr id="23597" name="Rectangle 46"/>
            <p:cNvSpPr>
              <a:spLocks noChangeArrowheads="1"/>
            </p:cNvSpPr>
            <p:nvPr/>
          </p:nvSpPr>
          <p:spPr bwMode="gray">
            <a:xfrm>
              <a:off x="771" y="4026"/>
              <a:ext cx="25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703" tIns="10850" rIns="21703" bIns="10850">
              <a:spAutoFit/>
            </a:bodyPr>
            <a:lstStyle/>
            <a:p>
              <a:pPr defTabSz="858838" eaLnBrk="0" hangingPunct="0"/>
              <a:r>
                <a:rPr lang="en-US" sz="1900"/>
                <a:t>10</a:t>
              </a:r>
              <a:r>
                <a:rPr lang="en-US" sz="1900" baseline="30000"/>
                <a:t>4</a:t>
              </a:r>
            </a:p>
          </p:txBody>
        </p:sp>
        <p:sp>
          <p:nvSpPr>
            <p:cNvPr id="23598" name="Rectangle 47"/>
            <p:cNvSpPr>
              <a:spLocks noChangeArrowheads="1"/>
            </p:cNvSpPr>
            <p:nvPr/>
          </p:nvSpPr>
          <p:spPr bwMode="gray">
            <a:xfrm>
              <a:off x="2948" y="4026"/>
              <a:ext cx="25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703" tIns="10850" rIns="21703" bIns="10850">
              <a:spAutoFit/>
            </a:bodyPr>
            <a:lstStyle/>
            <a:p>
              <a:pPr defTabSz="858838" eaLnBrk="0" hangingPunct="0"/>
              <a:r>
                <a:rPr lang="en-US" sz="1900"/>
                <a:t>10</a:t>
              </a:r>
              <a:r>
                <a:rPr lang="en-US" sz="1900" baseline="30000"/>
                <a:t>8</a:t>
              </a:r>
            </a:p>
          </p:txBody>
        </p:sp>
        <p:sp>
          <p:nvSpPr>
            <p:cNvPr id="23599" name="Rectangle 48"/>
            <p:cNvSpPr>
              <a:spLocks noChangeArrowheads="1"/>
            </p:cNvSpPr>
            <p:nvPr/>
          </p:nvSpPr>
          <p:spPr bwMode="gray">
            <a:xfrm>
              <a:off x="1315" y="4026"/>
              <a:ext cx="25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703" tIns="10850" rIns="21703" bIns="10850">
              <a:spAutoFit/>
            </a:bodyPr>
            <a:lstStyle/>
            <a:p>
              <a:pPr defTabSz="858838" eaLnBrk="0" hangingPunct="0"/>
              <a:r>
                <a:rPr lang="en-US" sz="1900"/>
                <a:t>10</a:t>
              </a:r>
              <a:r>
                <a:rPr lang="en-US" sz="1900" baseline="30000"/>
                <a:t>5</a:t>
              </a:r>
            </a:p>
          </p:txBody>
        </p:sp>
        <p:sp>
          <p:nvSpPr>
            <p:cNvPr id="23600" name="Rectangle 49"/>
            <p:cNvSpPr>
              <a:spLocks noChangeArrowheads="1"/>
            </p:cNvSpPr>
            <p:nvPr/>
          </p:nvSpPr>
          <p:spPr bwMode="gray">
            <a:xfrm>
              <a:off x="1860" y="4026"/>
              <a:ext cx="25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703" tIns="10850" rIns="21703" bIns="10850">
              <a:spAutoFit/>
            </a:bodyPr>
            <a:lstStyle/>
            <a:p>
              <a:pPr defTabSz="858838" eaLnBrk="0" hangingPunct="0"/>
              <a:r>
                <a:rPr lang="en-US" sz="1900"/>
                <a:t>10</a:t>
              </a:r>
              <a:r>
                <a:rPr lang="en-US" sz="1900" baseline="30000"/>
                <a:t>6</a:t>
              </a:r>
            </a:p>
          </p:txBody>
        </p:sp>
        <p:sp>
          <p:nvSpPr>
            <p:cNvPr id="23601" name="Rectangle 50"/>
            <p:cNvSpPr>
              <a:spLocks noChangeArrowheads="1"/>
            </p:cNvSpPr>
            <p:nvPr/>
          </p:nvSpPr>
          <p:spPr bwMode="gray">
            <a:xfrm>
              <a:off x="2404" y="4026"/>
              <a:ext cx="25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703" tIns="10850" rIns="21703" bIns="10850">
              <a:spAutoFit/>
            </a:bodyPr>
            <a:lstStyle/>
            <a:p>
              <a:pPr defTabSz="858838" eaLnBrk="0" hangingPunct="0"/>
              <a:r>
                <a:rPr lang="en-US" sz="1900"/>
                <a:t>10</a:t>
              </a:r>
              <a:r>
                <a:rPr lang="en-US" sz="1900" baseline="30000"/>
                <a:t>7</a:t>
              </a:r>
            </a:p>
          </p:txBody>
        </p:sp>
        <p:sp>
          <p:nvSpPr>
            <p:cNvPr id="23602" name="Rectangle 51"/>
            <p:cNvSpPr>
              <a:spLocks noChangeArrowheads="1"/>
            </p:cNvSpPr>
            <p:nvPr/>
          </p:nvSpPr>
          <p:spPr bwMode="gray">
            <a:xfrm>
              <a:off x="4581" y="4026"/>
              <a:ext cx="31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703" tIns="10850" rIns="21703" bIns="10850">
              <a:spAutoFit/>
            </a:bodyPr>
            <a:lstStyle/>
            <a:p>
              <a:pPr defTabSz="858838" eaLnBrk="0" hangingPunct="0"/>
              <a:r>
                <a:rPr lang="en-US" sz="1900"/>
                <a:t>10</a:t>
              </a:r>
              <a:r>
                <a:rPr lang="en-US" sz="1900" baseline="30000"/>
                <a:t>11</a:t>
              </a:r>
            </a:p>
          </p:txBody>
        </p:sp>
        <p:sp>
          <p:nvSpPr>
            <p:cNvPr id="23603" name="Rectangle 52"/>
            <p:cNvSpPr>
              <a:spLocks noChangeArrowheads="1"/>
            </p:cNvSpPr>
            <p:nvPr/>
          </p:nvSpPr>
          <p:spPr bwMode="gray">
            <a:xfrm>
              <a:off x="4036" y="4026"/>
              <a:ext cx="31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703" tIns="10850" rIns="21703" bIns="10850">
              <a:spAutoFit/>
            </a:bodyPr>
            <a:lstStyle/>
            <a:p>
              <a:pPr defTabSz="858838" eaLnBrk="0" hangingPunct="0"/>
              <a:r>
                <a:rPr lang="en-US" sz="1900"/>
                <a:t>10</a:t>
              </a:r>
              <a:r>
                <a:rPr lang="en-US" sz="1900" baseline="30000"/>
                <a:t>10</a:t>
              </a:r>
            </a:p>
          </p:txBody>
        </p:sp>
        <p:sp>
          <p:nvSpPr>
            <p:cNvPr id="23604" name="Rectangle 53"/>
            <p:cNvSpPr>
              <a:spLocks noChangeArrowheads="1"/>
            </p:cNvSpPr>
            <p:nvPr/>
          </p:nvSpPr>
          <p:spPr bwMode="gray">
            <a:xfrm>
              <a:off x="3492" y="4026"/>
              <a:ext cx="25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703" tIns="10850" rIns="21703" bIns="10850">
              <a:spAutoFit/>
            </a:bodyPr>
            <a:lstStyle/>
            <a:p>
              <a:pPr defTabSz="858838" eaLnBrk="0" hangingPunct="0"/>
              <a:r>
                <a:rPr lang="en-US" sz="1900"/>
                <a:t>10</a:t>
              </a:r>
              <a:r>
                <a:rPr lang="en-US" sz="1900" baseline="30000"/>
                <a:t>9</a:t>
              </a:r>
            </a:p>
          </p:txBody>
        </p:sp>
        <p:sp>
          <p:nvSpPr>
            <p:cNvPr id="23605" name="Rectangle 54"/>
            <p:cNvSpPr>
              <a:spLocks noChangeArrowheads="1"/>
            </p:cNvSpPr>
            <p:nvPr/>
          </p:nvSpPr>
          <p:spPr bwMode="gray">
            <a:xfrm>
              <a:off x="491" y="3142"/>
              <a:ext cx="2287" cy="63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1703" tIns="10850" rIns="21703" bIns="10850">
              <a:spAutoFit/>
            </a:bodyPr>
            <a:lstStyle/>
            <a:p>
              <a:pPr defTabSz="858838" eaLnBrk="0" hangingPunct="0"/>
              <a:r>
                <a:rPr lang="en-US" sz="1600" b="1" dirty="0">
                  <a:solidFill>
                    <a:srgbClr val="000000"/>
                  </a:solidFill>
                </a:rPr>
                <a:t>Il </a:t>
              </a:r>
              <a:r>
                <a:rPr lang="en-US" sz="1600" b="1" dirty="0" err="1">
                  <a:solidFill>
                    <a:srgbClr val="000000"/>
                  </a:solidFill>
                </a:rPr>
                <a:t>Genoma</a:t>
              </a:r>
              <a:r>
                <a:rPr lang="en-US" sz="1600" b="1" dirty="0">
                  <a:solidFill>
                    <a:srgbClr val="000000"/>
                  </a:solidFill>
                </a:rPr>
                <a:t> </a:t>
              </a:r>
              <a:r>
                <a:rPr lang="en-US" sz="1600" b="1" dirty="0" err="1">
                  <a:solidFill>
                    <a:srgbClr val="000000"/>
                  </a:solidFill>
                </a:rPr>
                <a:t>umano</a:t>
              </a:r>
              <a:r>
                <a:rPr lang="en-US" sz="1600" b="1" dirty="0">
                  <a:solidFill>
                    <a:srgbClr val="000000"/>
                  </a:solidFill>
                </a:rPr>
                <a:t> </a:t>
              </a:r>
              <a:r>
                <a:rPr lang="en-US" sz="1600" b="1" dirty="0" err="1">
                  <a:solidFill>
                    <a:srgbClr val="000000"/>
                  </a:solidFill>
                </a:rPr>
                <a:t>è</a:t>
              </a:r>
              <a:r>
                <a:rPr lang="en-US" sz="1600" b="1" dirty="0">
                  <a:solidFill>
                    <a:srgbClr val="000000"/>
                  </a:solidFill>
                </a:rPr>
                <a:t> </a:t>
              </a:r>
              <a:r>
                <a:rPr lang="en-US" sz="1600" b="1" dirty="0" err="1">
                  <a:solidFill>
                    <a:srgbClr val="000000"/>
                  </a:solidFill>
                </a:rPr>
                <a:t>costituito</a:t>
              </a:r>
              <a:r>
                <a:rPr lang="en-US" sz="1600" b="1" dirty="0">
                  <a:solidFill>
                    <a:srgbClr val="000000"/>
                  </a:solidFill>
                </a:rPr>
                <a:t> da circa 3 </a:t>
              </a:r>
              <a:r>
                <a:rPr lang="en-US" sz="1600" b="1" dirty="0" err="1">
                  <a:solidFill>
                    <a:srgbClr val="000000"/>
                  </a:solidFill>
                </a:rPr>
                <a:t>miliardi</a:t>
              </a:r>
              <a:r>
                <a:rPr lang="en-US" sz="1600" b="1" dirty="0">
                  <a:solidFill>
                    <a:srgbClr val="000000"/>
                  </a:solidFill>
                </a:rPr>
                <a:t> di </a:t>
              </a:r>
              <a:r>
                <a:rPr lang="en-US" sz="1600" b="1" dirty="0" err="1">
                  <a:solidFill>
                    <a:srgbClr val="000000"/>
                  </a:solidFill>
                </a:rPr>
                <a:t>bp</a:t>
              </a:r>
              <a:r>
                <a:rPr lang="en-US" sz="1600" b="1" dirty="0">
                  <a:solidFill>
                    <a:srgbClr val="000000"/>
                  </a:solidFill>
                </a:rPr>
                <a:t> e </a:t>
              </a:r>
              <a:r>
                <a:rPr lang="en-US" sz="1600" b="1" dirty="0" err="1">
                  <a:solidFill>
                    <a:srgbClr val="000000"/>
                  </a:solidFill>
                </a:rPr>
                <a:t>contiene</a:t>
              </a:r>
              <a:r>
                <a:rPr lang="en-US" sz="1600" b="1" dirty="0">
                  <a:solidFill>
                    <a:srgbClr val="000000"/>
                  </a:solidFill>
                </a:rPr>
                <a:t> un </a:t>
              </a:r>
              <a:r>
                <a:rPr lang="en-US" sz="1600" b="1" dirty="0" err="1">
                  <a:solidFill>
                    <a:srgbClr val="000000"/>
                  </a:solidFill>
                </a:rPr>
                <a:t>numero</a:t>
              </a:r>
              <a:r>
                <a:rPr lang="en-US" sz="1600" b="1" dirty="0">
                  <a:solidFill>
                    <a:srgbClr val="000000"/>
                  </a:solidFill>
                </a:rPr>
                <a:t> di </a:t>
              </a:r>
              <a:r>
                <a:rPr lang="en-US" sz="1600" b="1" dirty="0" err="1">
                  <a:solidFill>
                    <a:srgbClr val="000000"/>
                  </a:solidFill>
                </a:rPr>
                <a:t>geni</a:t>
              </a:r>
              <a:r>
                <a:rPr lang="en-US" sz="1600" b="1" dirty="0">
                  <a:solidFill>
                    <a:srgbClr val="000000"/>
                  </a:solidFill>
                </a:rPr>
                <a:t> (</a:t>
              </a:r>
              <a:r>
                <a:rPr lang="en-US" sz="1600" b="1" dirty="0" err="1">
                  <a:solidFill>
                    <a:srgbClr val="000000"/>
                  </a:solidFill>
                </a:rPr>
                <a:t>ancora</a:t>
              </a:r>
              <a:r>
                <a:rPr lang="en-US" sz="1600" b="1" dirty="0">
                  <a:solidFill>
                    <a:srgbClr val="000000"/>
                  </a:solidFill>
                </a:rPr>
                <a:t> </a:t>
              </a:r>
              <a:r>
                <a:rPr lang="en-US" sz="1600" b="1" dirty="0" err="1">
                  <a:solidFill>
                    <a:srgbClr val="000000"/>
                  </a:solidFill>
                </a:rPr>
                <a:t>imprecisato</a:t>
              </a:r>
              <a:r>
                <a:rPr lang="en-US" sz="1600" b="1" dirty="0">
                  <a:solidFill>
                    <a:srgbClr val="000000"/>
                  </a:solidFill>
                </a:rPr>
                <a:t>) </a:t>
              </a:r>
              <a:r>
                <a:rPr lang="en-US" sz="1600" b="1" dirty="0" err="1">
                  <a:solidFill>
                    <a:srgbClr val="000000"/>
                  </a:solidFill>
                </a:rPr>
                <a:t>pari</a:t>
              </a:r>
              <a:r>
                <a:rPr lang="en-US" sz="1600" b="1" dirty="0">
                  <a:solidFill>
                    <a:srgbClr val="000000"/>
                  </a:solidFill>
                </a:rPr>
                <a:t> a circa 25,000. </a:t>
              </a:r>
              <a:endParaRPr lang="en-US" sz="1900" b="1" dirty="0">
                <a:solidFill>
                  <a:srgbClr val="000000"/>
                </a:solidFill>
              </a:endParaRPr>
            </a:p>
          </p:txBody>
        </p:sp>
        <p:sp>
          <p:nvSpPr>
            <p:cNvPr id="23606" name="Rectangle 55"/>
            <p:cNvSpPr>
              <a:spLocks noChangeArrowheads="1"/>
            </p:cNvSpPr>
            <p:nvPr/>
          </p:nvSpPr>
          <p:spPr bwMode="gray">
            <a:xfrm>
              <a:off x="2753" y="2520"/>
              <a:ext cx="63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703" tIns="10850" rIns="21703" bIns="10850">
              <a:spAutoFit/>
            </a:bodyPr>
            <a:lstStyle/>
            <a:p>
              <a:pPr defTabSz="858838" eaLnBrk="0" hangingPunct="0"/>
              <a:r>
                <a:rPr lang="en-US" sz="1900"/>
                <a:t>bony fish</a:t>
              </a:r>
            </a:p>
          </p:txBody>
        </p:sp>
        <p:sp>
          <p:nvSpPr>
            <p:cNvPr id="23607" name="Rectangle 56"/>
            <p:cNvSpPr>
              <a:spLocks noChangeArrowheads="1"/>
            </p:cNvSpPr>
            <p:nvPr/>
          </p:nvSpPr>
          <p:spPr bwMode="gray">
            <a:xfrm>
              <a:off x="2721" y="2819"/>
              <a:ext cx="80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703" tIns="10850" rIns="21703" bIns="10850">
              <a:spAutoFit/>
            </a:bodyPr>
            <a:lstStyle/>
            <a:p>
              <a:pPr defTabSz="858838" eaLnBrk="0" hangingPunct="0"/>
              <a:r>
                <a:rPr lang="en-US" sz="1900"/>
                <a:t>amphibians</a:t>
              </a:r>
            </a:p>
          </p:txBody>
        </p:sp>
      </p:grpSp>
    </p:spTree>
    <p:extLst>
      <p:ext uri="{BB962C8B-B14F-4D97-AF65-F5344CB8AC3E}">
        <p14:creationId xmlns:p14="http://schemas.microsoft.com/office/powerpoint/2010/main" val="1206691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2A7B7EAB-4ABA-D644-9AB4-219D615065FB}" type="slidenum">
              <a:rPr lang="it-IT" sz="1400"/>
              <a:pPr eaLnBrk="1" hangingPunct="1"/>
              <a:t>15</a:t>
            </a:fld>
            <a:endParaRPr lang="it-IT" sz="1400"/>
          </a:p>
        </p:txBody>
      </p:sp>
      <p:graphicFrame>
        <p:nvGraphicFramePr>
          <p:cNvPr id="54274" name="Object 2"/>
          <p:cNvGraphicFramePr>
            <a:graphicFrameLocks noChangeAspect="1"/>
          </p:cNvGraphicFramePr>
          <p:nvPr/>
        </p:nvGraphicFramePr>
        <p:xfrm>
          <a:off x="0" y="1377950"/>
          <a:ext cx="9144000" cy="3611563"/>
        </p:xfrm>
        <a:graphic>
          <a:graphicData uri="http://schemas.openxmlformats.org/presentationml/2006/ole">
            <mc:AlternateContent xmlns:mc="http://schemas.openxmlformats.org/markup-compatibility/2006">
              <mc:Choice xmlns:v="urn:schemas-microsoft-com:vml" Requires="v">
                <p:oleObj spid="_x0000_s103427" name="Foglio di lavoro" r:id="rId4" imgW="35140900" imgH="13703300" progId="Excel.Sheet.8">
                  <p:embed/>
                </p:oleObj>
              </mc:Choice>
              <mc:Fallback>
                <p:oleObj name="Foglio di lavoro" r:id="rId4" imgW="35140900" imgH="137033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77950"/>
                        <a:ext cx="9144000" cy="361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275" name="Rectangle 3"/>
          <p:cNvSpPr>
            <a:spLocks noGrp="1" noChangeArrowheads="1"/>
          </p:cNvSpPr>
          <p:nvPr>
            <p:ph type="title"/>
          </p:nvPr>
        </p:nvSpPr>
        <p:spPr>
          <a:xfrm>
            <a:off x="355600" y="203200"/>
            <a:ext cx="8534400" cy="863600"/>
          </a:xfrm>
        </p:spPr>
        <p:txBody>
          <a:bodyPr/>
          <a:lstStyle/>
          <a:p>
            <a:pPr>
              <a:lnSpc>
                <a:spcPct val="100000"/>
              </a:lnSpc>
            </a:pPr>
            <a:r>
              <a:rPr lang="it-IT" sz="2800" dirty="0" smtClean="0">
                <a:solidFill>
                  <a:srgbClr val="FF0000"/>
                </a:solidFill>
                <a:latin typeface="Arial" charset="0"/>
              </a:rPr>
              <a:t>Assenza </a:t>
            </a:r>
            <a:r>
              <a:rPr lang="it-IT" sz="2800" dirty="0">
                <a:solidFill>
                  <a:srgbClr val="FF0000"/>
                </a:solidFill>
                <a:latin typeface="Arial" charset="0"/>
              </a:rPr>
              <a:t>di correlazione tra numero di geni e dimensione del genoma negli </a:t>
            </a:r>
            <a:r>
              <a:rPr lang="it-IT" sz="2800" dirty="0" smtClean="0">
                <a:solidFill>
                  <a:srgbClr val="FF0000"/>
                </a:solidFill>
                <a:latin typeface="Arial" charset="0"/>
              </a:rPr>
              <a:t>eucarioti</a:t>
            </a:r>
            <a:endParaRPr lang="it-IT" sz="2800" dirty="0">
              <a:solidFill>
                <a:srgbClr val="FF0000"/>
              </a:solidFill>
              <a:latin typeface="Arial" charset="0"/>
            </a:endParaRPr>
          </a:p>
        </p:txBody>
      </p:sp>
      <p:pic>
        <p:nvPicPr>
          <p:cNvPr id="54276" name="Picture 4" descr="h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988" y="5056188"/>
            <a:ext cx="53498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descr="m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9725" y="5041900"/>
            <a:ext cx="9334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descr="g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3975" y="5035550"/>
            <a:ext cx="612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7" descr="x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6463" y="4937125"/>
            <a:ext cx="5873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8" descr="d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9238" y="5068888"/>
            <a:ext cx="706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9" descr="f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95850" y="4962525"/>
            <a:ext cx="7270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10" descr="c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86438" y="4937125"/>
            <a:ext cx="65246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11" descr="d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72263" y="4956175"/>
            <a:ext cx="5207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Picture 12" descr="c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23138" y="4989513"/>
            <a:ext cx="6429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5" name="Picture 13" descr="sc"/>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75625" y="4956175"/>
            <a:ext cx="6445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14" name="Rectangle 14"/>
          <p:cNvSpPr>
            <a:spLocks noChangeArrowheads="1"/>
          </p:cNvSpPr>
          <p:nvPr/>
        </p:nvSpPr>
        <p:spPr bwMode="auto">
          <a:xfrm>
            <a:off x="1095375" y="2565400"/>
            <a:ext cx="7599363" cy="254000"/>
          </a:xfrm>
          <a:prstGeom prst="rect">
            <a:avLst/>
          </a:prstGeom>
          <a:solidFill>
            <a:srgbClr val="0000FF">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it-IT" sz="1400" b="1">
                <a:solidFill>
                  <a:srgbClr val="0000FF"/>
                </a:solidFill>
                <a:latin typeface="Arial Rounded MT Bold" charset="0"/>
              </a:rPr>
              <a:t>Number of genes in prokaryotes (up to 8000</a:t>
            </a:r>
            <a:r>
              <a:rPr lang="it-IT" sz="1400">
                <a:solidFill>
                  <a:srgbClr val="0000FF"/>
                </a:solidFill>
                <a:latin typeface="Arial Rounded MT Bold" charset="0"/>
              </a:rPr>
              <a:t>)</a:t>
            </a:r>
          </a:p>
        </p:txBody>
      </p:sp>
      <p:sp>
        <p:nvSpPr>
          <p:cNvPr id="358415" name="Rectangle 15"/>
          <p:cNvSpPr>
            <a:spLocks noChangeArrowheads="1"/>
          </p:cNvSpPr>
          <p:nvPr/>
        </p:nvSpPr>
        <p:spPr bwMode="auto">
          <a:xfrm>
            <a:off x="1093788" y="4076700"/>
            <a:ext cx="7599362" cy="254000"/>
          </a:xfrm>
          <a:prstGeom prst="rect">
            <a:avLst/>
          </a:prstGeom>
          <a:solidFill>
            <a:srgbClr val="FF00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it-IT" sz="1400">
                <a:latin typeface="Arial Rounded MT Bold" charset="0"/>
              </a:rPr>
              <a:t>Genome size in prokaryotes (up to 9 Mb)</a:t>
            </a:r>
          </a:p>
        </p:txBody>
      </p:sp>
    </p:spTree>
    <p:extLst>
      <p:ext uri="{BB962C8B-B14F-4D97-AF65-F5344CB8AC3E}">
        <p14:creationId xmlns:p14="http://schemas.microsoft.com/office/powerpoint/2010/main" val="671831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8414"/>
                                        </p:tgtEl>
                                        <p:attrNameLst>
                                          <p:attrName>style.visibility</p:attrName>
                                        </p:attrNameLst>
                                      </p:cBhvr>
                                      <p:to>
                                        <p:strVal val="visible"/>
                                      </p:to>
                                    </p:set>
                                    <p:animEffect transition="in" filter="wipe(down)">
                                      <p:cBhvr>
                                        <p:cTn id="7" dur="500"/>
                                        <p:tgtEl>
                                          <p:spTgt spid="3584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8415"/>
                                        </p:tgtEl>
                                        <p:attrNameLst>
                                          <p:attrName>style.visibility</p:attrName>
                                        </p:attrNameLst>
                                      </p:cBhvr>
                                      <p:to>
                                        <p:strVal val="visible"/>
                                      </p:to>
                                    </p:set>
                                    <p:animEffect transition="in" filter="wipe(down)">
                                      <p:cBhvr>
                                        <p:cTn id="12" dur="500"/>
                                        <p:tgtEl>
                                          <p:spTgt spid="358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4" grpId="0" animBg="1"/>
      <p:bldP spid="3584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6882EB30-084D-6842-A952-0CA273651FD7}" type="slidenum">
              <a:rPr lang="it-IT" sz="1400"/>
              <a:pPr eaLnBrk="1" hangingPunct="1"/>
              <a:t>16</a:t>
            </a:fld>
            <a:endParaRPr lang="it-IT" sz="1400"/>
          </a:p>
        </p:txBody>
      </p:sp>
      <p:sp>
        <p:nvSpPr>
          <p:cNvPr id="56322" name="Rectangle 3"/>
          <p:cNvSpPr>
            <a:spLocks noGrp="1" noChangeArrowheads="1"/>
          </p:cNvSpPr>
          <p:nvPr>
            <p:ph type="title"/>
          </p:nvPr>
        </p:nvSpPr>
        <p:spPr>
          <a:xfrm>
            <a:off x="355600" y="266700"/>
            <a:ext cx="8534400" cy="749300"/>
          </a:xfrm>
        </p:spPr>
        <p:txBody>
          <a:bodyPr/>
          <a:lstStyle/>
          <a:p>
            <a:pPr eaLnBrk="1" hangingPunct="1">
              <a:lnSpc>
                <a:spcPct val="100000"/>
              </a:lnSpc>
            </a:pPr>
            <a:r>
              <a:rPr lang="it-IT" sz="2400" dirty="0">
                <a:solidFill>
                  <a:srgbClr val="FF0000"/>
                </a:solidFill>
                <a:latin typeface="Arial" charset="0"/>
              </a:rPr>
              <a:t>Assenza di correlazione tra numero di geni e </a:t>
            </a:r>
            <a:br>
              <a:rPr lang="it-IT" sz="2400" dirty="0">
                <a:solidFill>
                  <a:srgbClr val="FF0000"/>
                </a:solidFill>
                <a:latin typeface="Arial" charset="0"/>
              </a:rPr>
            </a:br>
            <a:r>
              <a:rPr lang="it-IT" sz="2400" dirty="0">
                <a:solidFill>
                  <a:srgbClr val="FF0000"/>
                </a:solidFill>
                <a:latin typeface="Arial" charset="0"/>
              </a:rPr>
              <a:t>complessità organismica</a:t>
            </a:r>
            <a:endParaRPr lang="it-IT" sz="2800" dirty="0">
              <a:solidFill>
                <a:srgbClr val="FF0000"/>
              </a:solidFill>
              <a:latin typeface="Arial" charset="0"/>
            </a:endParaRPr>
          </a:p>
        </p:txBody>
      </p:sp>
      <p:pic>
        <p:nvPicPr>
          <p:cNvPr id="56323"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438" y="1371600"/>
            <a:ext cx="366395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CasellaDiTesto 2"/>
          <p:cNvSpPr txBox="1">
            <a:spLocks noChangeArrowheads="1"/>
          </p:cNvSpPr>
          <p:nvPr/>
        </p:nvSpPr>
        <p:spPr bwMode="auto">
          <a:xfrm>
            <a:off x="1625600" y="5316538"/>
            <a:ext cx="1390650"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20.000 geni</a:t>
            </a:r>
          </a:p>
          <a:p>
            <a:pPr eaLnBrk="1" hangingPunct="1"/>
            <a:r>
              <a:rPr lang="en-US" sz="1800"/>
              <a:t>10</a:t>
            </a:r>
            <a:r>
              <a:rPr lang="en-US" sz="1800" baseline="30000"/>
              <a:t>13</a:t>
            </a:r>
            <a:r>
              <a:rPr lang="en-US" sz="1800"/>
              <a:t> cellule</a:t>
            </a:r>
          </a:p>
        </p:txBody>
      </p:sp>
      <p:pic>
        <p:nvPicPr>
          <p:cNvPr id="56325"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371600"/>
            <a:ext cx="3411538"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CasellaDiTesto 21"/>
          <p:cNvSpPr txBox="1">
            <a:spLocks noChangeArrowheads="1"/>
          </p:cNvSpPr>
          <p:nvPr/>
        </p:nvSpPr>
        <p:spPr bwMode="auto">
          <a:xfrm>
            <a:off x="5722938" y="4132263"/>
            <a:ext cx="1392237"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20.000 geni</a:t>
            </a:r>
          </a:p>
          <a:p>
            <a:pPr eaLnBrk="1" hangingPunct="1"/>
            <a:r>
              <a:rPr lang="en-US" sz="1800"/>
              <a:t>10</a:t>
            </a:r>
            <a:r>
              <a:rPr lang="en-US" sz="1800" baseline="30000"/>
              <a:t>3</a:t>
            </a:r>
            <a:r>
              <a:rPr lang="en-US" sz="1800"/>
              <a:t> cellule</a:t>
            </a:r>
          </a:p>
        </p:txBody>
      </p:sp>
    </p:spTree>
    <p:extLst>
      <p:ext uri="{BB962C8B-B14F-4D97-AF65-F5344CB8AC3E}">
        <p14:creationId xmlns:p14="http://schemas.microsoft.com/office/powerpoint/2010/main" val="39776209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D0FD96F2-A261-6C47-BDC1-D2A9DAD04BAC}" type="slidenum">
              <a:rPr lang="it-IT" sz="1400"/>
              <a:pPr eaLnBrk="1" hangingPunct="1"/>
              <a:t>17</a:t>
            </a:fld>
            <a:endParaRPr lang="it-IT" sz="1400"/>
          </a:p>
        </p:txBody>
      </p:sp>
      <p:sp>
        <p:nvSpPr>
          <p:cNvPr id="115714" name="Oval 2"/>
          <p:cNvSpPr>
            <a:spLocks noChangeArrowheads="1"/>
          </p:cNvSpPr>
          <p:nvPr/>
        </p:nvSpPr>
        <p:spPr bwMode="auto">
          <a:xfrm>
            <a:off x="395288" y="1298575"/>
            <a:ext cx="8424862" cy="4392613"/>
          </a:xfrm>
          <a:prstGeom prst="ellipse">
            <a:avLst/>
          </a:prstGeom>
          <a:solidFill>
            <a:schemeClr val="bg1"/>
          </a:solidFill>
          <a:ln w="9525">
            <a:solidFill>
              <a:schemeClr val="bg1"/>
            </a:solidFill>
            <a:round/>
            <a:headEnd/>
            <a:tailEnd/>
          </a:ln>
        </p:spPr>
        <p:txBody>
          <a:bodyPr wrap="none" anchor="ctr"/>
          <a:lstStyle/>
          <a:p>
            <a:endParaRPr lang="en-GB"/>
          </a:p>
        </p:txBody>
      </p:sp>
      <p:sp>
        <p:nvSpPr>
          <p:cNvPr id="115715" name="Rectangle 3"/>
          <p:cNvSpPr>
            <a:spLocks noGrp="1" noChangeArrowheads="1"/>
          </p:cNvSpPr>
          <p:nvPr>
            <p:ph type="title"/>
          </p:nvPr>
        </p:nvSpPr>
        <p:spPr>
          <a:xfrm>
            <a:off x="947738" y="304800"/>
            <a:ext cx="7772400" cy="1143000"/>
          </a:xfrm>
          <a:noFill/>
        </p:spPr>
        <p:txBody>
          <a:bodyPr/>
          <a:lstStyle/>
          <a:p>
            <a:pPr eaLnBrk="1" hangingPunct="1"/>
            <a:r>
              <a:rPr lang="it-IT">
                <a:solidFill>
                  <a:srgbClr val="000080"/>
                </a:solidFill>
                <a:latin typeface="Arial" charset="0"/>
              </a:rPr>
              <a:t> </a:t>
            </a:r>
          </a:p>
        </p:txBody>
      </p:sp>
      <p:sp>
        <p:nvSpPr>
          <p:cNvPr id="115716" name="Text Box 4"/>
          <p:cNvSpPr txBox="1">
            <a:spLocks noChangeArrowheads="1"/>
          </p:cNvSpPr>
          <p:nvPr/>
        </p:nvSpPr>
        <p:spPr bwMode="auto">
          <a:xfrm>
            <a:off x="419100" y="304800"/>
            <a:ext cx="833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r>
              <a:rPr lang="it-IT" b="1" dirty="0">
                <a:solidFill>
                  <a:srgbClr val="FF0000"/>
                </a:solidFill>
              </a:rPr>
              <a:t>La porzione non codificante dei genomi eucariotici</a:t>
            </a:r>
            <a:endParaRPr lang="it-IT" b="1" dirty="0">
              <a:solidFill>
                <a:srgbClr val="FF0000"/>
              </a:solidFill>
              <a:latin typeface="Garamond" charset="0"/>
            </a:endParaRPr>
          </a:p>
        </p:txBody>
      </p:sp>
      <p:graphicFrame>
        <p:nvGraphicFramePr>
          <p:cNvPr id="115717" name="Object 2"/>
          <p:cNvGraphicFramePr>
            <a:graphicFrameLocks noChangeAspect="1"/>
          </p:cNvGraphicFramePr>
          <p:nvPr>
            <p:extLst>
              <p:ext uri="{D42A27DB-BD31-4B8C-83A1-F6EECF244321}">
                <p14:modId xmlns:p14="http://schemas.microsoft.com/office/powerpoint/2010/main" val="2020362403"/>
              </p:ext>
            </p:extLst>
          </p:nvPr>
        </p:nvGraphicFramePr>
        <p:xfrm>
          <a:off x="334963" y="912813"/>
          <a:ext cx="8497887" cy="4487862"/>
        </p:xfrm>
        <a:graphic>
          <a:graphicData uri="http://schemas.openxmlformats.org/presentationml/2006/ole">
            <mc:AlternateContent xmlns:mc="http://schemas.openxmlformats.org/markup-compatibility/2006">
              <mc:Choice xmlns:v="urn:schemas-microsoft-com:vml" Requires="v">
                <p:oleObj spid="_x0000_s166915" name="Grafico" r:id="rId4" imgW="9448800" imgH="4749800" progId="MSGraph.Chart.8">
                  <p:embed followColorScheme="full"/>
                </p:oleObj>
              </mc:Choice>
              <mc:Fallback>
                <p:oleObj name="Grafico" r:id="rId4" imgW="9448800" imgH="4749800" progId="MSGraph.Chart.8">
                  <p:embed followColorScheme="full"/>
                  <p:pic>
                    <p:nvPicPr>
                      <p:cNvPr id="0" name=""/>
                      <p:cNvPicPr>
                        <a:picLocks noChangeAspect="1" noChangeArrowheads="1"/>
                      </p:cNvPicPr>
                      <p:nvPr/>
                    </p:nvPicPr>
                    <p:blipFill>
                      <a:blip r:embed="rId5"/>
                      <a:srcRect/>
                      <a:stretch>
                        <a:fillRect/>
                      </a:stretch>
                    </p:blipFill>
                    <p:spPr bwMode="auto">
                      <a:xfrm>
                        <a:off x="334963" y="912813"/>
                        <a:ext cx="8497887" cy="448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5718" name="Text Box 6"/>
          <p:cNvSpPr txBox="1">
            <a:spLocks noChangeArrowheads="1"/>
          </p:cNvSpPr>
          <p:nvPr/>
        </p:nvSpPr>
        <p:spPr bwMode="auto">
          <a:xfrm>
            <a:off x="1824038" y="5111750"/>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it-IT" b="1">
                <a:solidFill>
                  <a:srgbClr val="FF0000"/>
                </a:solidFill>
                <a:latin typeface="Times" charset="0"/>
              </a:rPr>
              <a:t>4.7 Mb</a:t>
            </a:r>
          </a:p>
        </p:txBody>
      </p:sp>
      <p:sp>
        <p:nvSpPr>
          <p:cNvPr id="115719" name="Text Box 7"/>
          <p:cNvSpPr txBox="1">
            <a:spLocks noChangeArrowheads="1"/>
          </p:cNvSpPr>
          <p:nvPr/>
        </p:nvSpPr>
        <p:spPr bwMode="auto">
          <a:xfrm>
            <a:off x="3109913" y="5111750"/>
            <a:ext cx="125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it-IT" b="1">
                <a:solidFill>
                  <a:srgbClr val="FF0000"/>
                </a:solidFill>
                <a:latin typeface="Times" charset="0"/>
              </a:rPr>
              <a:t>12.1 Mb</a:t>
            </a:r>
          </a:p>
        </p:txBody>
      </p:sp>
      <p:sp>
        <p:nvSpPr>
          <p:cNvPr id="115720" name="Text Box 8"/>
          <p:cNvSpPr txBox="1">
            <a:spLocks noChangeArrowheads="1"/>
          </p:cNvSpPr>
          <p:nvPr/>
        </p:nvSpPr>
        <p:spPr bwMode="auto">
          <a:xfrm>
            <a:off x="4719638" y="5111750"/>
            <a:ext cx="1174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it-IT" b="1">
                <a:solidFill>
                  <a:srgbClr val="FF0000"/>
                </a:solidFill>
                <a:latin typeface="Times" charset="0"/>
              </a:rPr>
              <a:t>100 Mb</a:t>
            </a:r>
          </a:p>
        </p:txBody>
      </p:sp>
      <p:sp>
        <p:nvSpPr>
          <p:cNvPr id="115721" name="Text Box 9"/>
          <p:cNvSpPr txBox="1">
            <a:spLocks noChangeArrowheads="1"/>
          </p:cNvSpPr>
          <p:nvPr/>
        </p:nvSpPr>
        <p:spPr bwMode="auto">
          <a:xfrm>
            <a:off x="6264275" y="5111750"/>
            <a:ext cx="1327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it-IT" b="1">
                <a:solidFill>
                  <a:srgbClr val="FF0000"/>
                </a:solidFill>
                <a:latin typeface="Times" charset="0"/>
              </a:rPr>
              <a:t>3000 Mb</a:t>
            </a:r>
          </a:p>
        </p:txBody>
      </p:sp>
      <p:sp>
        <p:nvSpPr>
          <p:cNvPr id="115722" name="Rectangle 10"/>
          <p:cNvSpPr>
            <a:spLocks noChangeArrowheads="1"/>
          </p:cNvSpPr>
          <p:nvPr/>
        </p:nvSpPr>
        <p:spPr bwMode="auto">
          <a:xfrm>
            <a:off x="1136650" y="5992813"/>
            <a:ext cx="6896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r>
              <a:rPr lang="it-IT"/>
              <a:t>L’annotazione funzionale delle porzioni non-codificanti del genoma è una delle sfide principali dell’era post-genomica.</a:t>
            </a:r>
          </a:p>
        </p:txBody>
      </p:sp>
    </p:spTree>
    <p:extLst>
      <p:ext uri="{BB962C8B-B14F-4D97-AF65-F5344CB8AC3E}">
        <p14:creationId xmlns:p14="http://schemas.microsoft.com/office/powerpoint/2010/main" val="8494059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DE0969ED-6ACA-3641-B9B8-F599CC219170}" type="slidenum">
              <a:rPr lang="it-IT" sz="1400"/>
              <a:pPr eaLnBrk="1" hangingPunct="1"/>
              <a:t>18</a:t>
            </a:fld>
            <a:endParaRPr lang="it-IT" sz="1400"/>
          </a:p>
        </p:txBody>
      </p:sp>
      <p:sp>
        <p:nvSpPr>
          <p:cNvPr id="138242" name="Text Box 2"/>
          <p:cNvSpPr txBox="1">
            <a:spLocks noChangeArrowheads="1"/>
          </p:cNvSpPr>
          <p:nvPr/>
        </p:nvSpPr>
        <p:spPr bwMode="auto">
          <a:xfrm>
            <a:off x="101600" y="152400"/>
            <a:ext cx="8890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r>
              <a:rPr lang="it-IT" b="1">
                <a:solidFill>
                  <a:srgbClr val="FF3300"/>
                </a:solidFill>
                <a:latin typeface="Verdana" charset="0"/>
              </a:rPr>
              <a:t>Genoma nucleare  umano</a:t>
            </a:r>
          </a:p>
          <a:p>
            <a:pPr algn="ctr" eaLnBrk="1" hangingPunct="1"/>
            <a:r>
              <a:rPr lang="it-IT" sz="1400">
                <a:latin typeface="Verdana" charset="0"/>
              </a:rPr>
              <a:t>(Nature, 431: 931-945, 2005)</a:t>
            </a:r>
            <a:endParaRPr lang="it-IT" sz="1400" b="1">
              <a:latin typeface="Verdana" charset="0"/>
            </a:endParaRPr>
          </a:p>
        </p:txBody>
      </p:sp>
      <p:pic>
        <p:nvPicPr>
          <p:cNvPr id="138243" name="Picture 6" descr="ch4f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8" y="938213"/>
            <a:ext cx="54197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Text Box 7"/>
          <p:cNvSpPr txBox="1">
            <a:spLocks noChangeArrowheads="1"/>
          </p:cNvSpPr>
          <p:nvPr/>
        </p:nvSpPr>
        <p:spPr bwMode="auto">
          <a:xfrm>
            <a:off x="2949575" y="3565525"/>
            <a:ext cx="3182938" cy="274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it-IT" sz="1200"/>
              <a:t>(da: Molecular Biololgy of the Cell, Fig. 4.17)</a:t>
            </a:r>
          </a:p>
        </p:txBody>
      </p:sp>
      <p:sp>
        <p:nvSpPr>
          <p:cNvPr id="138245" name="Rectangle 8"/>
          <p:cNvSpPr>
            <a:spLocks noChangeArrowheads="1"/>
          </p:cNvSpPr>
          <p:nvPr/>
        </p:nvSpPr>
        <p:spPr bwMode="auto">
          <a:xfrm>
            <a:off x="231775" y="4113213"/>
            <a:ext cx="8666163"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t>La</a:t>
            </a:r>
            <a:r>
              <a:rPr lang="it-IT" b="1"/>
              <a:t> </a:t>
            </a:r>
            <a:r>
              <a:rPr lang="it-IT" b="1">
                <a:solidFill>
                  <a:srgbClr val="FF0000"/>
                </a:solidFill>
              </a:rPr>
              <a:t>porzione codificante</a:t>
            </a:r>
            <a:r>
              <a:rPr lang="it-IT" b="1">
                <a:solidFill>
                  <a:schemeClr val="accent2"/>
                </a:solidFill>
              </a:rPr>
              <a:t> </a:t>
            </a:r>
            <a:r>
              <a:rPr lang="it-IT"/>
              <a:t>rappresenta </a:t>
            </a:r>
            <a:r>
              <a:rPr lang="it-IT">
                <a:solidFill>
                  <a:srgbClr val="FF0000"/>
                </a:solidFill>
              </a:rPr>
              <a:t>l’</a:t>
            </a:r>
            <a:r>
              <a:rPr lang="it-IT" altLang="ja-JP" b="1">
                <a:solidFill>
                  <a:srgbClr val="FF0000"/>
                </a:solidFill>
              </a:rPr>
              <a:t>1-2% del genoma</a:t>
            </a:r>
            <a:r>
              <a:rPr lang="it-IT" altLang="ja-JP" b="1"/>
              <a:t> </a:t>
            </a:r>
            <a:r>
              <a:rPr lang="it-IT" altLang="ja-JP"/>
              <a:t>(geni codificanti per proteine, tRNA e rRNA.</a:t>
            </a:r>
          </a:p>
          <a:p>
            <a:endParaRPr lang="it-IT"/>
          </a:p>
          <a:p>
            <a:pPr algn="just"/>
            <a:r>
              <a:rPr lang="it-IT"/>
              <a:t>La</a:t>
            </a:r>
            <a:r>
              <a:rPr lang="it-IT" b="1"/>
              <a:t> </a:t>
            </a:r>
            <a:r>
              <a:rPr lang="it-IT" b="1">
                <a:solidFill>
                  <a:srgbClr val="0000FF"/>
                </a:solidFill>
              </a:rPr>
              <a:t>porzione non-codificante</a:t>
            </a:r>
            <a:r>
              <a:rPr lang="it-IT" b="1">
                <a:solidFill>
                  <a:schemeClr val="accent2"/>
                </a:solidFill>
              </a:rPr>
              <a:t> </a:t>
            </a:r>
            <a:r>
              <a:rPr lang="it-IT"/>
              <a:t>è costituita da </a:t>
            </a:r>
            <a:r>
              <a:rPr lang="it-IT" b="1"/>
              <a:t>sequenze uniche</a:t>
            </a:r>
            <a:r>
              <a:rPr lang="it-IT"/>
              <a:t> e sequenze ripetute. Queste si suddividono in: 1) </a:t>
            </a:r>
            <a:r>
              <a:rPr lang="it-IT" b="1">
                <a:solidFill>
                  <a:srgbClr val="0000FF"/>
                </a:solidFill>
              </a:rPr>
              <a:t>ripetizioni intersperse</a:t>
            </a:r>
            <a:r>
              <a:rPr lang="it-IT"/>
              <a:t> LINEs, SINEs, LTR, trasposoni a DNA); e  2) </a:t>
            </a:r>
            <a:r>
              <a:rPr lang="it-IT" b="1">
                <a:solidFill>
                  <a:srgbClr val="0000FF"/>
                </a:solidFill>
              </a:rPr>
              <a:t>ripetizioni in tandem</a:t>
            </a:r>
            <a:r>
              <a:rPr lang="it-IT"/>
              <a:t> (blocchi ripetuti in tandem dei centromeri e dei telomeri, micro- e mini-microsatelliti, duplicazioni segmentali).</a:t>
            </a:r>
          </a:p>
          <a:p>
            <a:r>
              <a:rPr lang="it-IT"/>
              <a:t>La distribuzione degli elementi ripetuti varia trai i cromosomi, con alcuni cromosomi che contengono anche il 90% di DNA non codificante</a:t>
            </a:r>
          </a:p>
        </p:txBody>
      </p:sp>
    </p:spTree>
    <p:extLst>
      <p:ext uri="{BB962C8B-B14F-4D97-AF65-F5344CB8AC3E}">
        <p14:creationId xmlns:p14="http://schemas.microsoft.com/office/powerpoint/2010/main" val="3947593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85B187F5-4BE5-A345-8DCA-3D6DE6E860AA}" type="slidenum">
              <a:rPr lang="it-IT" sz="1400"/>
              <a:pPr eaLnBrk="1" hangingPunct="1"/>
              <a:t>19</a:t>
            </a:fld>
            <a:endParaRPr lang="it-IT" sz="1400"/>
          </a:p>
        </p:txBody>
      </p:sp>
      <p:sp>
        <p:nvSpPr>
          <p:cNvPr id="117762" name="Text Box 2"/>
          <p:cNvSpPr txBox="1">
            <a:spLocks noChangeArrowheads="1"/>
          </p:cNvSpPr>
          <p:nvPr/>
        </p:nvSpPr>
        <p:spPr bwMode="auto">
          <a:xfrm>
            <a:off x="2463800" y="282575"/>
            <a:ext cx="3822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r>
              <a:rPr lang="it-IT" sz="2800">
                <a:solidFill>
                  <a:srgbClr val="FF3300"/>
                </a:solidFill>
                <a:latin typeface="Verdana" charset="0"/>
              </a:rPr>
              <a:t>Che cosa è un GENE</a:t>
            </a:r>
            <a:endParaRPr lang="it-IT" sz="2800" b="1">
              <a:solidFill>
                <a:srgbClr val="FF3300"/>
              </a:solidFill>
              <a:latin typeface="Verdana" charset="0"/>
            </a:endParaRPr>
          </a:p>
        </p:txBody>
      </p:sp>
      <p:sp>
        <p:nvSpPr>
          <p:cNvPr id="117763" name="Text Box 4"/>
          <p:cNvSpPr txBox="1">
            <a:spLocks noChangeArrowheads="1"/>
          </p:cNvSpPr>
          <p:nvPr/>
        </p:nvSpPr>
        <p:spPr bwMode="auto">
          <a:xfrm>
            <a:off x="263525" y="1146175"/>
            <a:ext cx="86423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just"/>
            <a:r>
              <a:rPr lang="it-IT" sz="1800"/>
              <a:t>L’avvento dell’era genomica ha messo in crisi la tradizionale definizione di </a:t>
            </a:r>
            <a:r>
              <a:rPr lang="it-IT" sz="1800" b="1"/>
              <a:t>GENE</a:t>
            </a:r>
            <a:r>
              <a:rPr lang="it-IT" sz="1800"/>
              <a:t>, tuttora molto dibattuta.</a:t>
            </a:r>
          </a:p>
          <a:p>
            <a:pPr algn="just"/>
            <a:endParaRPr lang="it-IT" sz="1800"/>
          </a:p>
          <a:p>
            <a:pPr algn="just"/>
            <a:r>
              <a:rPr lang="it-IT" sz="1800">
                <a:solidFill>
                  <a:srgbClr val="FF0000"/>
                </a:solidFill>
              </a:rPr>
              <a:t>Lewin B. Il Gene VIII</a:t>
            </a:r>
            <a:endParaRPr lang="it-IT" sz="1800"/>
          </a:p>
          <a:p>
            <a:pPr algn="just"/>
            <a:r>
              <a:rPr lang="it-IT" sz="1800">
                <a:solidFill>
                  <a:srgbClr val="0000FF"/>
                </a:solidFill>
              </a:rPr>
              <a:t>Segmento di DNA coinvolto nella produzione di una catena polipeptidica, comprende regioni (leader e coda) che precedono e seguono la regione codificante, oltre alle sequenze intercalate (introni) tra i singoli elementi codificanti (esoni). </a:t>
            </a:r>
          </a:p>
          <a:p>
            <a:pPr algn="just"/>
            <a:endParaRPr lang="it-IT" sz="1800"/>
          </a:p>
          <a:p>
            <a:pPr algn="just"/>
            <a:r>
              <a:rPr lang="it-IT" sz="1800">
                <a:solidFill>
                  <a:srgbClr val="FF0000"/>
                </a:solidFill>
              </a:rPr>
              <a:t>Brown T.A. Genomi 2</a:t>
            </a:r>
          </a:p>
          <a:p>
            <a:pPr algn="just"/>
            <a:r>
              <a:rPr lang="it-IT" sz="1800">
                <a:solidFill>
                  <a:srgbClr val="0000FF"/>
                </a:solidFill>
              </a:rPr>
              <a:t>Un segmento di DNA contenente informazioni biologiche, che codifica per una molecola di RNA e/o proteina.</a:t>
            </a:r>
          </a:p>
          <a:p>
            <a:pPr algn="just"/>
            <a:endParaRPr lang="it-IT" sz="1800"/>
          </a:p>
          <a:p>
            <a:pPr algn="just"/>
            <a:r>
              <a:rPr lang="it-IT" sz="1800"/>
              <a:t>Ambedue queste definizioni non possono essere considerate corrette alla luce delle attuali conoscenze.</a:t>
            </a:r>
          </a:p>
          <a:p>
            <a:pPr algn="just"/>
            <a:r>
              <a:rPr lang="it-IT" sz="1800"/>
              <a:t>Ovviamente, se non ci si accorda sulla definizione di gene, non è possibile determinarne il numero, anche assumendo di disporre della annotazione completa del genoma.</a:t>
            </a:r>
          </a:p>
        </p:txBody>
      </p:sp>
    </p:spTree>
    <p:extLst>
      <p:ext uri="{BB962C8B-B14F-4D97-AF65-F5344CB8AC3E}">
        <p14:creationId xmlns:p14="http://schemas.microsoft.com/office/powerpoint/2010/main" val="4959345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defTabSz="455613" eaLnBrk="1" hangingPunct="1"/>
            <a:fld id="{7E36C0F5-BC77-494B-B385-9FF6FFCFDD8F}" type="slidenum">
              <a:rPr lang="en-GB" sz="1800"/>
              <a:pPr defTabSz="455613" eaLnBrk="1" hangingPunct="1"/>
              <a:t>2</a:t>
            </a:fld>
            <a:endParaRPr lang="en-GB" sz="1800"/>
          </a:p>
        </p:txBody>
      </p:sp>
      <p:sp>
        <p:nvSpPr>
          <p:cNvPr id="3" name="Titolo 2"/>
          <p:cNvSpPr>
            <a:spLocks noGrp="1"/>
          </p:cNvSpPr>
          <p:nvPr>
            <p:ph type="title"/>
          </p:nvPr>
        </p:nvSpPr>
        <p:spPr>
          <a:xfrm>
            <a:off x="457200" y="368300"/>
            <a:ext cx="8229600" cy="419100"/>
          </a:xfrm>
        </p:spPr>
        <p:txBody>
          <a:bodyPr/>
          <a:lstStyle/>
          <a:p>
            <a:r>
              <a:rPr lang="en-US" sz="3600" dirty="0" smtClean="0">
                <a:solidFill>
                  <a:srgbClr val="FF0000"/>
                </a:solidFill>
                <a:latin typeface="+mj-lt"/>
              </a:rPr>
              <a:t>The birth of Bioinformatics</a:t>
            </a:r>
            <a:endParaRPr lang="en-US" sz="3600" dirty="0">
              <a:solidFill>
                <a:srgbClr val="FF0000"/>
              </a:solidFill>
              <a:latin typeface="+mj-lt"/>
            </a:endParaRPr>
          </a:p>
        </p:txBody>
      </p:sp>
      <p:sp>
        <p:nvSpPr>
          <p:cNvPr id="4" name="Freccia destra 3"/>
          <p:cNvSpPr/>
          <p:nvPr/>
        </p:nvSpPr>
        <p:spPr>
          <a:xfrm>
            <a:off x="440677" y="2312769"/>
            <a:ext cx="8308975" cy="1193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 name="Connettore 1 5"/>
          <p:cNvCxnSpPr/>
          <p:nvPr/>
        </p:nvCxnSpPr>
        <p:spPr>
          <a:xfrm>
            <a:off x="440678" y="3214469"/>
            <a:ext cx="0" cy="508000"/>
          </a:xfrm>
          <a:prstGeom prst="line">
            <a:avLst/>
          </a:prstGeom>
        </p:spPr>
        <p:style>
          <a:lnRef idx="2">
            <a:schemeClr val="accent1"/>
          </a:lnRef>
          <a:fillRef idx="0">
            <a:schemeClr val="accent1"/>
          </a:fillRef>
          <a:effectRef idx="1">
            <a:schemeClr val="accent1"/>
          </a:effectRef>
          <a:fontRef idx="minor">
            <a:schemeClr val="tx1"/>
          </a:fontRef>
        </p:style>
      </p:cxnSp>
      <p:sp>
        <p:nvSpPr>
          <p:cNvPr id="7" name="CasellaDiTesto 6"/>
          <p:cNvSpPr txBox="1"/>
          <p:nvPr/>
        </p:nvSpPr>
        <p:spPr>
          <a:xfrm>
            <a:off x="97778" y="3849469"/>
            <a:ext cx="1562099" cy="892552"/>
          </a:xfrm>
          <a:prstGeom prst="rect">
            <a:avLst/>
          </a:prstGeom>
          <a:noFill/>
        </p:spPr>
        <p:txBody>
          <a:bodyPr wrap="square" rtlCol="0">
            <a:spAutoFit/>
          </a:bodyPr>
          <a:lstStyle/>
          <a:p>
            <a:r>
              <a:rPr lang="en-US" dirty="0" smtClean="0"/>
              <a:t>1953</a:t>
            </a:r>
          </a:p>
          <a:p>
            <a:endParaRPr lang="en-US" dirty="0"/>
          </a:p>
          <a:p>
            <a:r>
              <a:rPr lang="en-US" sz="1600" dirty="0" smtClean="0"/>
              <a:t>DNA structure</a:t>
            </a:r>
            <a:endParaRPr lang="en-US" sz="1600" dirty="0"/>
          </a:p>
        </p:txBody>
      </p:sp>
      <p:cxnSp>
        <p:nvCxnSpPr>
          <p:cNvPr id="12" name="Connettore 1 11"/>
          <p:cNvCxnSpPr/>
          <p:nvPr/>
        </p:nvCxnSpPr>
        <p:spPr>
          <a:xfrm>
            <a:off x="2167878" y="3214469"/>
            <a:ext cx="0" cy="508000"/>
          </a:xfrm>
          <a:prstGeom prst="line">
            <a:avLst/>
          </a:prstGeom>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812277" y="3849469"/>
            <a:ext cx="2082801" cy="1384995"/>
          </a:xfrm>
          <a:prstGeom prst="rect">
            <a:avLst/>
          </a:prstGeom>
          <a:noFill/>
        </p:spPr>
        <p:txBody>
          <a:bodyPr wrap="square" rtlCol="0">
            <a:spAutoFit/>
          </a:bodyPr>
          <a:lstStyle/>
          <a:p>
            <a:r>
              <a:rPr lang="en-US" dirty="0" smtClean="0"/>
              <a:t>1977</a:t>
            </a:r>
          </a:p>
          <a:p>
            <a:endParaRPr lang="en-US" dirty="0"/>
          </a:p>
          <a:p>
            <a:r>
              <a:rPr lang="en-US" sz="1600" dirty="0" err="1" smtClean="0"/>
              <a:t>Maxam</a:t>
            </a:r>
            <a:r>
              <a:rPr lang="en-US" sz="1600" dirty="0" smtClean="0"/>
              <a:t> &amp; Gilbert</a:t>
            </a:r>
          </a:p>
          <a:p>
            <a:r>
              <a:rPr lang="en-US" sz="1600" dirty="0" smtClean="0"/>
              <a:t>Sanger </a:t>
            </a:r>
          </a:p>
          <a:p>
            <a:r>
              <a:rPr lang="en-US" sz="1600" dirty="0"/>
              <a:t>s</a:t>
            </a:r>
            <a:r>
              <a:rPr lang="en-US" sz="1600" dirty="0" smtClean="0"/>
              <a:t>equencing methods</a:t>
            </a:r>
            <a:endParaRPr lang="en-US" sz="1600" dirty="0"/>
          </a:p>
        </p:txBody>
      </p:sp>
      <p:sp>
        <p:nvSpPr>
          <p:cNvPr id="8" name="Freccia giù 7"/>
          <p:cNvSpPr/>
          <p:nvPr/>
        </p:nvSpPr>
        <p:spPr>
          <a:xfrm>
            <a:off x="2269478" y="2185769"/>
            <a:ext cx="203200" cy="3937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7" name="Connettore 1 16"/>
          <p:cNvCxnSpPr/>
          <p:nvPr/>
        </p:nvCxnSpPr>
        <p:spPr>
          <a:xfrm>
            <a:off x="3158478" y="2071469"/>
            <a:ext cx="0" cy="508000"/>
          </a:xfrm>
          <a:prstGeom prst="line">
            <a:avLst/>
          </a:prstGeom>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2822089" y="1151403"/>
            <a:ext cx="698178" cy="923330"/>
          </a:xfrm>
          <a:prstGeom prst="rect">
            <a:avLst/>
          </a:prstGeom>
          <a:noFill/>
        </p:spPr>
        <p:txBody>
          <a:bodyPr wrap="none" rtlCol="0">
            <a:spAutoFit/>
          </a:bodyPr>
          <a:lstStyle/>
          <a:p>
            <a:r>
              <a:rPr lang="en-US" dirty="0" smtClean="0"/>
              <a:t>PCR</a:t>
            </a:r>
          </a:p>
          <a:p>
            <a:endParaRPr lang="en-US" dirty="0" smtClean="0"/>
          </a:p>
          <a:p>
            <a:r>
              <a:rPr lang="en-US" dirty="0" smtClean="0"/>
              <a:t>1985</a:t>
            </a:r>
            <a:endParaRPr lang="en-US" dirty="0"/>
          </a:p>
        </p:txBody>
      </p:sp>
      <p:cxnSp>
        <p:nvCxnSpPr>
          <p:cNvPr id="19" name="Connettore 1 18"/>
          <p:cNvCxnSpPr/>
          <p:nvPr/>
        </p:nvCxnSpPr>
        <p:spPr>
          <a:xfrm>
            <a:off x="3967457" y="3214469"/>
            <a:ext cx="0" cy="508000"/>
          </a:xfrm>
          <a:prstGeom prst="line">
            <a:avLst/>
          </a:prstGeom>
        </p:spPr>
        <p:style>
          <a:lnRef idx="2">
            <a:schemeClr val="accent1"/>
          </a:lnRef>
          <a:fillRef idx="0">
            <a:schemeClr val="accent1"/>
          </a:fillRef>
          <a:effectRef idx="1">
            <a:schemeClr val="accent1"/>
          </a:effectRef>
          <a:fontRef idx="minor">
            <a:schemeClr val="tx1"/>
          </a:fontRef>
        </p:style>
      </p:cxnSp>
      <p:sp>
        <p:nvSpPr>
          <p:cNvPr id="20" name="CasellaDiTesto 19"/>
          <p:cNvSpPr txBox="1"/>
          <p:nvPr/>
        </p:nvSpPr>
        <p:spPr>
          <a:xfrm>
            <a:off x="3611856" y="3849469"/>
            <a:ext cx="2082801" cy="892552"/>
          </a:xfrm>
          <a:prstGeom prst="rect">
            <a:avLst/>
          </a:prstGeom>
          <a:noFill/>
        </p:spPr>
        <p:txBody>
          <a:bodyPr wrap="square" rtlCol="0">
            <a:spAutoFit/>
          </a:bodyPr>
          <a:lstStyle/>
          <a:p>
            <a:r>
              <a:rPr lang="en-US" dirty="0" smtClean="0"/>
              <a:t>1986</a:t>
            </a:r>
          </a:p>
          <a:p>
            <a:endParaRPr lang="en-US" dirty="0"/>
          </a:p>
          <a:p>
            <a:r>
              <a:rPr lang="en-US" sz="1600" dirty="0" smtClean="0"/>
              <a:t>AB Sequencer</a:t>
            </a:r>
            <a:endParaRPr lang="en-US" sz="1600" dirty="0"/>
          </a:p>
        </p:txBody>
      </p:sp>
      <p:cxnSp>
        <p:nvCxnSpPr>
          <p:cNvPr id="21" name="Connettore 1 20"/>
          <p:cNvCxnSpPr/>
          <p:nvPr/>
        </p:nvCxnSpPr>
        <p:spPr>
          <a:xfrm>
            <a:off x="5478757" y="3214469"/>
            <a:ext cx="0" cy="508000"/>
          </a:xfrm>
          <a:prstGeom prst="line">
            <a:avLst/>
          </a:prstGeom>
        </p:spPr>
        <p:style>
          <a:lnRef idx="2">
            <a:schemeClr val="accent1"/>
          </a:lnRef>
          <a:fillRef idx="0">
            <a:schemeClr val="accent1"/>
          </a:fillRef>
          <a:effectRef idx="1">
            <a:schemeClr val="accent1"/>
          </a:effectRef>
          <a:fontRef idx="minor">
            <a:schemeClr val="tx1"/>
          </a:fontRef>
        </p:style>
      </p:cxnSp>
      <p:sp>
        <p:nvSpPr>
          <p:cNvPr id="22" name="CasellaDiTesto 21"/>
          <p:cNvSpPr txBox="1"/>
          <p:nvPr/>
        </p:nvSpPr>
        <p:spPr>
          <a:xfrm>
            <a:off x="5123156" y="3849469"/>
            <a:ext cx="2082801" cy="1107996"/>
          </a:xfrm>
          <a:prstGeom prst="rect">
            <a:avLst/>
          </a:prstGeom>
          <a:noFill/>
        </p:spPr>
        <p:txBody>
          <a:bodyPr wrap="square" rtlCol="0">
            <a:spAutoFit/>
          </a:bodyPr>
          <a:lstStyle/>
          <a:p>
            <a:r>
              <a:rPr lang="en-US" dirty="0" smtClean="0"/>
              <a:t>1995</a:t>
            </a:r>
            <a:endParaRPr lang="en-US" dirty="0"/>
          </a:p>
          <a:p>
            <a:endParaRPr lang="en-US" sz="1600" dirty="0" smtClean="0"/>
          </a:p>
          <a:p>
            <a:r>
              <a:rPr lang="en-US" sz="1600" dirty="0" smtClean="0"/>
              <a:t>First genome of a free-living organism</a:t>
            </a:r>
            <a:endParaRPr lang="en-US" sz="1600" dirty="0"/>
          </a:p>
        </p:txBody>
      </p:sp>
      <p:cxnSp>
        <p:nvCxnSpPr>
          <p:cNvPr id="23" name="Connettore 1 22"/>
          <p:cNvCxnSpPr/>
          <p:nvPr/>
        </p:nvCxnSpPr>
        <p:spPr>
          <a:xfrm>
            <a:off x="7205957" y="2074733"/>
            <a:ext cx="0" cy="508000"/>
          </a:xfrm>
          <a:prstGeom prst="line">
            <a:avLst/>
          </a:prstGeom>
        </p:spPr>
        <p:style>
          <a:lnRef idx="2">
            <a:schemeClr val="accent1"/>
          </a:lnRef>
          <a:fillRef idx="0">
            <a:schemeClr val="accent1"/>
          </a:fillRef>
          <a:effectRef idx="1">
            <a:schemeClr val="accent1"/>
          </a:effectRef>
          <a:fontRef idx="minor">
            <a:schemeClr val="tx1"/>
          </a:fontRef>
        </p:style>
      </p:cxnSp>
      <p:sp>
        <p:nvSpPr>
          <p:cNvPr id="24" name="CasellaDiTesto 23"/>
          <p:cNvSpPr txBox="1"/>
          <p:nvPr/>
        </p:nvSpPr>
        <p:spPr>
          <a:xfrm>
            <a:off x="6856868" y="1154667"/>
            <a:ext cx="1301182" cy="923330"/>
          </a:xfrm>
          <a:prstGeom prst="rect">
            <a:avLst/>
          </a:prstGeom>
          <a:noFill/>
        </p:spPr>
        <p:txBody>
          <a:bodyPr wrap="none" rtlCol="0">
            <a:spAutoFit/>
          </a:bodyPr>
          <a:lstStyle/>
          <a:p>
            <a:r>
              <a:rPr lang="en-US" dirty="0" smtClean="0"/>
              <a:t>Roche 454</a:t>
            </a:r>
          </a:p>
          <a:p>
            <a:endParaRPr lang="en-US" dirty="0" smtClean="0"/>
          </a:p>
          <a:p>
            <a:r>
              <a:rPr lang="en-US" dirty="0" smtClean="0"/>
              <a:t>2004</a:t>
            </a:r>
            <a:endParaRPr lang="en-US" dirty="0"/>
          </a:p>
        </p:txBody>
      </p:sp>
      <p:cxnSp>
        <p:nvCxnSpPr>
          <p:cNvPr id="25" name="Connettore 1 24"/>
          <p:cNvCxnSpPr/>
          <p:nvPr/>
        </p:nvCxnSpPr>
        <p:spPr>
          <a:xfrm>
            <a:off x="6856868" y="3228538"/>
            <a:ext cx="0" cy="508000"/>
          </a:xfrm>
          <a:prstGeom prst="line">
            <a:avLst/>
          </a:prstGeom>
        </p:spPr>
        <p:style>
          <a:lnRef idx="2">
            <a:schemeClr val="accent1"/>
          </a:lnRef>
          <a:fillRef idx="0">
            <a:schemeClr val="accent1"/>
          </a:fillRef>
          <a:effectRef idx="1">
            <a:schemeClr val="accent1"/>
          </a:effectRef>
          <a:fontRef idx="minor">
            <a:schemeClr val="tx1"/>
          </a:fontRef>
        </p:style>
      </p:cxnSp>
      <p:sp>
        <p:nvSpPr>
          <p:cNvPr id="26" name="CasellaDiTesto 25"/>
          <p:cNvSpPr txBox="1"/>
          <p:nvPr/>
        </p:nvSpPr>
        <p:spPr>
          <a:xfrm>
            <a:off x="6489701" y="3850838"/>
            <a:ext cx="2514600" cy="369332"/>
          </a:xfrm>
          <a:prstGeom prst="rect">
            <a:avLst/>
          </a:prstGeom>
          <a:noFill/>
        </p:spPr>
        <p:txBody>
          <a:bodyPr wrap="square" rtlCol="0">
            <a:spAutoFit/>
          </a:bodyPr>
          <a:lstStyle/>
          <a:p>
            <a:r>
              <a:rPr lang="en-US" dirty="0" smtClean="0"/>
              <a:t>2001 Human Genome</a:t>
            </a:r>
            <a:endParaRPr lang="en-US" dirty="0"/>
          </a:p>
        </p:txBody>
      </p:sp>
    </p:spTree>
    <p:extLst>
      <p:ext uri="{BB962C8B-B14F-4D97-AF65-F5344CB8AC3E}">
        <p14:creationId xmlns:p14="http://schemas.microsoft.com/office/powerpoint/2010/main" val="25213084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08C9F680-1A73-8448-8BE6-2D0E3C0E9AC8}" type="slidenum">
              <a:rPr lang="it-IT" sz="1400"/>
              <a:pPr eaLnBrk="1" hangingPunct="1"/>
              <a:t>20</a:t>
            </a:fld>
            <a:endParaRPr lang="it-IT" sz="1400"/>
          </a:p>
        </p:txBody>
      </p:sp>
      <p:sp>
        <p:nvSpPr>
          <p:cNvPr id="119810" name="Text Box 2"/>
          <p:cNvSpPr txBox="1">
            <a:spLocks noChangeArrowheads="1"/>
          </p:cNvSpPr>
          <p:nvPr/>
        </p:nvSpPr>
        <p:spPr bwMode="auto">
          <a:xfrm>
            <a:off x="2516188" y="282575"/>
            <a:ext cx="3713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r>
              <a:rPr lang="it-IT" sz="2800">
                <a:solidFill>
                  <a:srgbClr val="FF3300"/>
                </a:solidFill>
                <a:latin typeface="Verdana" charset="0"/>
              </a:rPr>
              <a:t>Definizione di GENE</a:t>
            </a:r>
            <a:endParaRPr lang="it-IT" sz="2800" b="1">
              <a:solidFill>
                <a:srgbClr val="FF3300"/>
              </a:solidFill>
              <a:latin typeface="Verdana" charset="0"/>
            </a:endParaRPr>
          </a:p>
        </p:txBody>
      </p:sp>
      <p:sp>
        <p:nvSpPr>
          <p:cNvPr id="119811" name="Text Box 3"/>
          <p:cNvSpPr txBox="1">
            <a:spLocks noChangeArrowheads="1"/>
          </p:cNvSpPr>
          <p:nvPr/>
        </p:nvSpPr>
        <p:spPr bwMode="auto">
          <a:xfrm>
            <a:off x="200025" y="790575"/>
            <a:ext cx="86423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just"/>
            <a:r>
              <a:rPr lang="it-IT" sz="1800"/>
              <a:t>Per giungere ad una definizione il più possibile corretta di </a:t>
            </a:r>
            <a:r>
              <a:rPr lang="it-IT" sz="1800" b="1"/>
              <a:t>GENE</a:t>
            </a:r>
            <a:r>
              <a:rPr lang="it-IT" sz="1800"/>
              <a:t> è necessario conoscerne le caratteristiche principali.</a:t>
            </a:r>
          </a:p>
          <a:p>
            <a:pPr algn="just"/>
            <a:endParaRPr lang="it-IT" sz="1800">
              <a:solidFill>
                <a:srgbClr val="0000FF"/>
              </a:solidFill>
            </a:endParaRPr>
          </a:p>
          <a:p>
            <a:pPr algn="just">
              <a:buFontTx/>
              <a:buChar char="•"/>
            </a:pPr>
            <a:r>
              <a:rPr lang="it-IT" sz="1800">
                <a:solidFill>
                  <a:srgbClr val="0000FF"/>
                </a:solidFill>
              </a:rPr>
              <a:t> Un gene può utilizzare diversi promotori </a:t>
            </a:r>
          </a:p>
          <a:p>
            <a:pPr algn="just"/>
            <a:endParaRPr lang="it-IT" sz="1800">
              <a:solidFill>
                <a:srgbClr val="0000FF"/>
              </a:solidFill>
            </a:endParaRPr>
          </a:p>
          <a:p>
            <a:pPr algn="just">
              <a:buFontTx/>
              <a:buChar char="•"/>
            </a:pPr>
            <a:r>
              <a:rPr lang="it-IT" sz="1800">
                <a:solidFill>
                  <a:srgbClr val="0000FF"/>
                </a:solidFill>
              </a:rPr>
              <a:t> La trascrizione di un gene si può arrestare in corrispondenza di diversi terminatori</a:t>
            </a:r>
          </a:p>
          <a:p>
            <a:pPr algn="just"/>
            <a:endParaRPr lang="it-IT" sz="1800">
              <a:solidFill>
                <a:srgbClr val="0000FF"/>
              </a:solidFill>
            </a:endParaRPr>
          </a:p>
          <a:p>
            <a:pPr algn="just">
              <a:buFontTx/>
              <a:buChar char="•"/>
            </a:pPr>
            <a:r>
              <a:rPr lang="it-IT" sz="1800">
                <a:solidFill>
                  <a:srgbClr val="0000FF"/>
                </a:solidFill>
              </a:rPr>
              <a:t> I trascritti espressi da un gene possono subire splicing alternativo che generano trascritti che differiscono sia nelle regioni non tradotte (5’ e 3’UTR) che nella regione codificante</a:t>
            </a:r>
            <a:endParaRPr lang="it-IT" sz="1800"/>
          </a:p>
        </p:txBody>
      </p:sp>
      <p:pic>
        <p:nvPicPr>
          <p:cNvPr id="119812" name="Picture 4" descr="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57600"/>
            <a:ext cx="8001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Rectangle 5"/>
          <p:cNvSpPr>
            <a:spLocks noChangeArrowheads="1"/>
          </p:cNvSpPr>
          <p:nvPr/>
        </p:nvSpPr>
        <p:spPr bwMode="auto">
          <a:xfrm>
            <a:off x="419100" y="6153150"/>
            <a:ext cx="77279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400"/>
              <a:t>Il gene per </a:t>
            </a:r>
            <a:r>
              <a:rPr lang="it-IT" sz="1400" b="1"/>
              <a:t>tp73L</a:t>
            </a:r>
            <a:r>
              <a:rPr lang="it-IT" sz="1400"/>
              <a:t> codifica per </a:t>
            </a:r>
            <a:r>
              <a:rPr lang="it-IT" sz="1400" b="1"/>
              <a:t>10 trascritti alternativi</a:t>
            </a:r>
            <a:r>
              <a:rPr lang="it-IT" sz="1400"/>
              <a:t>, e utilizza </a:t>
            </a:r>
            <a:r>
              <a:rPr lang="it-IT" sz="1400" b="1"/>
              <a:t>2 promotori</a:t>
            </a:r>
            <a:r>
              <a:rPr lang="it-IT" sz="1400"/>
              <a:t> e </a:t>
            </a:r>
            <a:r>
              <a:rPr lang="it-IT" sz="1400" b="1"/>
              <a:t>3 diversi terminatori della trascrizione</a:t>
            </a:r>
            <a:r>
              <a:rPr lang="it-IT" sz="1400"/>
              <a:t> (predizione ottenuta dal programma ASPIC).</a:t>
            </a:r>
          </a:p>
        </p:txBody>
      </p:sp>
    </p:spTree>
    <p:extLst>
      <p:ext uri="{BB962C8B-B14F-4D97-AF65-F5344CB8AC3E}">
        <p14:creationId xmlns:p14="http://schemas.microsoft.com/office/powerpoint/2010/main" val="10900292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egnaposto numero diapositiva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A9C61784-E913-8E4A-A188-AAF1AE113298}" type="slidenum">
              <a:rPr lang="it-IT" sz="1400"/>
              <a:pPr eaLnBrk="1" hangingPunct="1"/>
              <a:t>21</a:t>
            </a:fld>
            <a:endParaRPr lang="it-IT" sz="1400"/>
          </a:p>
        </p:txBody>
      </p:sp>
      <p:grpSp>
        <p:nvGrpSpPr>
          <p:cNvPr id="121858" name="Group 68"/>
          <p:cNvGrpSpPr>
            <a:grpSpLocks/>
          </p:cNvGrpSpPr>
          <p:nvPr/>
        </p:nvGrpSpPr>
        <p:grpSpPr bwMode="auto">
          <a:xfrm>
            <a:off x="1797050" y="177800"/>
            <a:ext cx="5886450" cy="1201738"/>
            <a:chOff x="741" y="509"/>
            <a:chExt cx="3368" cy="545"/>
          </a:xfrm>
        </p:grpSpPr>
        <p:cxnSp>
          <p:nvCxnSpPr>
            <p:cNvPr id="51" name="Connettore 1 234"/>
            <p:cNvCxnSpPr>
              <a:cxnSpLocks noChangeShapeType="1"/>
            </p:cNvCxnSpPr>
            <p:nvPr/>
          </p:nvCxnSpPr>
          <p:spPr bwMode="auto">
            <a:xfrm>
              <a:off x="962" y="878"/>
              <a:ext cx="2992" cy="1"/>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cxnSp>
        <p:sp>
          <p:nvSpPr>
            <p:cNvPr id="52" name="Text Box 5982"/>
            <p:cNvSpPr txBox="1">
              <a:spLocks noChangeArrowheads="1"/>
            </p:cNvSpPr>
            <p:nvPr/>
          </p:nvSpPr>
          <p:spPr bwMode="auto">
            <a:xfrm>
              <a:off x="3476" y="509"/>
              <a:ext cx="253" cy="126"/>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defRPr/>
              </a:pPr>
              <a:r>
                <a:rPr lang="en-US" sz="1200" smtClean="0">
                  <a:latin typeface="Times New Roman" charset="0"/>
                  <a:cs typeface="Times New Roman" charset="0"/>
                </a:rPr>
                <a:t> </a:t>
              </a:r>
              <a:r>
                <a:rPr lang="el-GR" sz="1200" smtClean="0">
                  <a:latin typeface="Times New Roman" charset="0"/>
                  <a:cs typeface="Times New Roman" charset="0"/>
                </a:rPr>
                <a:t>β</a:t>
              </a:r>
            </a:p>
          </p:txBody>
        </p:sp>
        <p:cxnSp>
          <p:nvCxnSpPr>
            <p:cNvPr id="53" name="Connettore 1 233"/>
            <p:cNvCxnSpPr>
              <a:cxnSpLocks noChangeShapeType="1"/>
            </p:cNvCxnSpPr>
            <p:nvPr/>
          </p:nvCxnSpPr>
          <p:spPr bwMode="auto">
            <a:xfrm>
              <a:off x="3077" y="623"/>
              <a:ext cx="72" cy="1"/>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cxnSp>
        <p:sp>
          <p:nvSpPr>
            <p:cNvPr id="54" name="Text Box 6063"/>
            <p:cNvSpPr txBox="1">
              <a:spLocks noChangeArrowheads="1"/>
            </p:cNvSpPr>
            <p:nvPr/>
          </p:nvSpPr>
          <p:spPr bwMode="auto">
            <a:xfrm>
              <a:off x="741" y="587"/>
              <a:ext cx="249" cy="98"/>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defRPr/>
              </a:pPr>
              <a:r>
                <a:rPr lang="it-IT" sz="800" b="1">
                  <a:solidFill>
                    <a:srgbClr val="000000"/>
                  </a:solidFill>
                  <a:latin typeface="Times New Roman" charset="0"/>
                  <a:ea typeface="Times New Roman" charset="0"/>
                  <a:cs typeface="Times New Roman" charset="0"/>
                </a:rPr>
                <a:t>P1</a:t>
              </a:r>
            </a:p>
          </p:txBody>
        </p:sp>
        <p:sp>
          <p:nvSpPr>
            <p:cNvPr id="55" name="Rectangle 5940"/>
            <p:cNvSpPr>
              <a:spLocks noChangeArrowheads="1"/>
            </p:cNvSpPr>
            <p:nvPr/>
          </p:nvSpPr>
          <p:spPr bwMode="auto">
            <a:xfrm>
              <a:off x="808" y="815"/>
              <a:ext cx="153" cy="128"/>
            </a:xfrm>
            <a:prstGeom prst="rect">
              <a:avLst/>
            </a:prstGeom>
            <a:noFill/>
            <a:ln w="9525">
              <a:solidFill>
                <a:srgbClr val="000000"/>
              </a:solidFill>
              <a:miter lim="800000"/>
              <a:headEnd/>
              <a:tailEnd/>
            </a:ln>
            <a:effectLst>
              <a:outerShdw blurRad="63500" dist="38099" dir="2700000" algn="ctr" rotWithShape="0">
                <a:srgbClr val="000000">
                  <a:alpha val="74998"/>
                </a:srgbClr>
              </a:outerShdw>
            </a:effectLst>
          </p:spPr>
          <p:txBody>
            <a:bodyPr wrap="none" anchor="ctr"/>
            <a:lstStyle/>
            <a:p>
              <a:pPr algn="ctr">
                <a:defRPr/>
              </a:pPr>
              <a:r>
                <a:rPr lang="it-IT" sz="1100">
                  <a:solidFill>
                    <a:srgbClr val="000000"/>
                  </a:solidFill>
                  <a:latin typeface="Times New Roman" charset="0"/>
                  <a:ea typeface="Times New Roman" charset="0"/>
                  <a:cs typeface="Times New Roman" charset="0"/>
                </a:rPr>
                <a:t>1</a:t>
              </a:r>
            </a:p>
          </p:txBody>
        </p:sp>
        <p:sp>
          <p:nvSpPr>
            <p:cNvPr id="56" name="Rectangle 5942"/>
            <p:cNvSpPr>
              <a:spLocks noChangeArrowheads="1"/>
            </p:cNvSpPr>
            <p:nvPr/>
          </p:nvSpPr>
          <p:spPr bwMode="auto">
            <a:xfrm>
              <a:off x="1191" y="815"/>
              <a:ext cx="154" cy="128"/>
            </a:xfrm>
            <a:prstGeom prst="rect">
              <a:avLst/>
            </a:prstGeom>
            <a:solidFill>
              <a:srgbClr val="66FF66"/>
            </a:solidFill>
            <a:ln w="9525">
              <a:solidFill>
                <a:srgbClr val="000000"/>
              </a:solidFill>
              <a:miter lim="800000"/>
              <a:headEnd/>
              <a:tailEnd/>
            </a:ln>
            <a:effectLst>
              <a:outerShdw blurRad="63500" dist="38099" dir="2700000" algn="ctr" rotWithShape="0">
                <a:srgbClr val="000000">
                  <a:alpha val="74998"/>
                </a:srgbClr>
              </a:outerShdw>
            </a:effectLst>
          </p:spPr>
          <p:txBody>
            <a:bodyPr wrap="none" anchor="ctr"/>
            <a:lstStyle/>
            <a:p>
              <a:pPr algn="ctr">
                <a:defRPr/>
              </a:pPr>
              <a:r>
                <a:rPr lang="it-IT" sz="1100">
                  <a:solidFill>
                    <a:srgbClr val="000000"/>
                  </a:solidFill>
                  <a:latin typeface="Times New Roman" charset="0"/>
                  <a:ea typeface="Times New Roman" charset="0"/>
                  <a:cs typeface="Times New Roman" charset="0"/>
                </a:rPr>
                <a:t>3</a:t>
              </a:r>
            </a:p>
          </p:txBody>
        </p:sp>
        <p:sp>
          <p:nvSpPr>
            <p:cNvPr id="57" name="Rectangle 5943"/>
            <p:cNvSpPr>
              <a:spLocks noChangeArrowheads="1"/>
            </p:cNvSpPr>
            <p:nvPr/>
          </p:nvSpPr>
          <p:spPr bwMode="auto">
            <a:xfrm>
              <a:off x="1608" y="815"/>
              <a:ext cx="153" cy="128"/>
            </a:xfrm>
            <a:prstGeom prst="rect">
              <a:avLst/>
            </a:prstGeom>
            <a:solidFill>
              <a:srgbClr val="66FF66"/>
            </a:solidFill>
            <a:ln w="9525">
              <a:solidFill>
                <a:srgbClr val="000000"/>
              </a:solidFill>
              <a:miter lim="800000"/>
              <a:headEnd/>
              <a:tailEnd/>
            </a:ln>
            <a:effectLst>
              <a:outerShdw blurRad="63500" dist="38099" dir="2700000" algn="ctr" rotWithShape="0">
                <a:srgbClr val="000000">
                  <a:alpha val="74998"/>
                </a:srgbClr>
              </a:outerShdw>
            </a:effectLst>
          </p:spPr>
          <p:txBody>
            <a:bodyPr wrap="none" anchor="ctr"/>
            <a:lstStyle/>
            <a:p>
              <a:pPr algn="ctr">
                <a:defRPr/>
              </a:pPr>
              <a:r>
                <a:rPr lang="it-IT" sz="1100">
                  <a:solidFill>
                    <a:srgbClr val="000000"/>
                  </a:solidFill>
                  <a:latin typeface="Times New Roman" charset="0"/>
                  <a:ea typeface="Times New Roman" charset="0"/>
                  <a:cs typeface="Times New Roman" charset="0"/>
                </a:rPr>
                <a:t>4</a:t>
              </a:r>
            </a:p>
          </p:txBody>
        </p:sp>
        <p:sp>
          <p:nvSpPr>
            <p:cNvPr id="58" name="Rectangle 5944"/>
            <p:cNvSpPr>
              <a:spLocks noChangeArrowheads="1"/>
            </p:cNvSpPr>
            <p:nvPr/>
          </p:nvSpPr>
          <p:spPr bwMode="auto">
            <a:xfrm>
              <a:off x="1800" y="815"/>
              <a:ext cx="154" cy="128"/>
            </a:xfrm>
            <a:prstGeom prst="rect">
              <a:avLst/>
            </a:prstGeom>
            <a:solidFill>
              <a:srgbClr val="66FF66"/>
            </a:solidFill>
            <a:ln w="9525">
              <a:solidFill>
                <a:srgbClr val="000000"/>
              </a:solidFill>
              <a:miter lim="800000"/>
              <a:headEnd/>
              <a:tailEnd/>
            </a:ln>
            <a:effectLst>
              <a:outerShdw blurRad="63500" dist="38099" dir="2700000" algn="ctr" rotWithShape="0">
                <a:srgbClr val="000000">
                  <a:alpha val="74998"/>
                </a:srgbClr>
              </a:outerShdw>
            </a:effectLst>
          </p:spPr>
          <p:txBody>
            <a:bodyPr wrap="none" anchor="ctr"/>
            <a:lstStyle/>
            <a:p>
              <a:pPr algn="ctr">
                <a:defRPr/>
              </a:pPr>
              <a:r>
                <a:rPr lang="it-IT" sz="1100">
                  <a:solidFill>
                    <a:srgbClr val="000000"/>
                  </a:solidFill>
                  <a:latin typeface="Times New Roman" charset="0"/>
                  <a:ea typeface="Times New Roman" charset="0"/>
                  <a:cs typeface="Times New Roman" charset="0"/>
                </a:rPr>
                <a:t>5</a:t>
              </a:r>
            </a:p>
          </p:txBody>
        </p:sp>
        <p:sp>
          <p:nvSpPr>
            <p:cNvPr id="59" name="Rectangle 5945"/>
            <p:cNvSpPr>
              <a:spLocks noChangeArrowheads="1"/>
            </p:cNvSpPr>
            <p:nvPr/>
          </p:nvSpPr>
          <p:spPr bwMode="auto">
            <a:xfrm>
              <a:off x="1991" y="815"/>
              <a:ext cx="154" cy="128"/>
            </a:xfrm>
            <a:prstGeom prst="rect">
              <a:avLst/>
            </a:prstGeom>
            <a:solidFill>
              <a:srgbClr val="66FF66"/>
            </a:solidFill>
            <a:ln w="9525">
              <a:solidFill>
                <a:srgbClr val="000000"/>
              </a:solidFill>
              <a:miter lim="800000"/>
              <a:headEnd/>
              <a:tailEnd/>
            </a:ln>
            <a:effectLst>
              <a:outerShdw blurRad="63500" dist="38099" dir="2700000" algn="ctr" rotWithShape="0">
                <a:srgbClr val="000000">
                  <a:alpha val="74998"/>
                </a:srgbClr>
              </a:outerShdw>
            </a:effectLst>
          </p:spPr>
          <p:txBody>
            <a:bodyPr wrap="none" anchor="ctr"/>
            <a:lstStyle/>
            <a:p>
              <a:pPr algn="ctr">
                <a:defRPr/>
              </a:pPr>
              <a:r>
                <a:rPr lang="it-IT" sz="1100">
                  <a:solidFill>
                    <a:srgbClr val="000000"/>
                  </a:solidFill>
                  <a:latin typeface="Times New Roman" charset="0"/>
                  <a:ea typeface="Times New Roman" charset="0"/>
                  <a:cs typeface="Times New Roman" charset="0"/>
                </a:rPr>
                <a:t>6</a:t>
              </a:r>
            </a:p>
          </p:txBody>
        </p:sp>
        <p:sp>
          <p:nvSpPr>
            <p:cNvPr id="60" name="Rectangle 5946"/>
            <p:cNvSpPr>
              <a:spLocks noChangeArrowheads="1"/>
            </p:cNvSpPr>
            <p:nvPr/>
          </p:nvSpPr>
          <p:spPr bwMode="auto">
            <a:xfrm>
              <a:off x="2182" y="815"/>
              <a:ext cx="154" cy="128"/>
            </a:xfrm>
            <a:prstGeom prst="rect">
              <a:avLst/>
            </a:prstGeom>
            <a:solidFill>
              <a:srgbClr val="66FF66"/>
            </a:solidFill>
            <a:ln w="9525">
              <a:solidFill>
                <a:srgbClr val="000000"/>
              </a:solidFill>
              <a:miter lim="800000"/>
              <a:headEnd/>
              <a:tailEnd/>
            </a:ln>
            <a:effectLst>
              <a:outerShdw blurRad="63500" dist="38099" dir="2700000" algn="ctr" rotWithShape="0">
                <a:srgbClr val="000000">
                  <a:alpha val="74998"/>
                </a:srgbClr>
              </a:outerShdw>
            </a:effectLst>
          </p:spPr>
          <p:txBody>
            <a:bodyPr wrap="none" anchor="ctr"/>
            <a:lstStyle/>
            <a:p>
              <a:pPr algn="ctr">
                <a:defRPr/>
              </a:pPr>
              <a:r>
                <a:rPr lang="it-IT" sz="1100">
                  <a:solidFill>
                    <a:srgbClr val="000000"/>
                  </a:solidFill>
                  <a:latin typeface="Times New Roman" charset="0"/>
                  <a:ea typeface="Times New Roman" charset="0"/>
                  <a:cs typeface="Times New Roman" charset="0"/>
                </a:rPr>
                <a:t>7</a:t>
              </a:r>
            </a:p>
          </p:txBody>
        </p:sp>
        <p:sp>
          <p:nvSpPr>
            <p:cNvPr id="61" name="Rectangle 5947"/>
            <p:cNvSpPr>
              <a:spLocks noChangeArrowheads="1"/>
            </p:cNvSpPr>
            <p:nvPr/>
          </p:nvSpPr>
          <p:spPr bwMode="auto">
            <a:xfrm>
              <a:off x="2374" y="815"/>
              <a:ext cx="153" cy="128"/>
            </a:xfrm>
            <a:prstGeom prst="rect">
              <a:avLst/>
            </a:prstGeom>
            <a:solidFill>
              <a:srgbClr val="66FF66"/>
            </a:solidFill>
            <a:ln w="9525">
              <a:solidFill>
                <a:srgbClr val="000000"/>
              </a:solidFill>
              <a:miter lim="800000"/>
              <a:headEnd/>
              <a:tailEnd/>
            </a:ln>
            <a:effectLst>
              <a:outerShdw blurRad="63500" dist="38099" dir="2700000" algn="ctr" rotWithShape="0">
                <a:srgbClr val="000000">
                  <a:alpha val="74998"/>
                </a:srgbClr>
              </a:outerShdw>
            </a:effectLst>
          </p:spPr>
          <p:txBody>
            <a:bodyPr wrap="none" anchor="ctr"/>
            <a:lstStyle/>
            <a:p>
              <a:pPr algn="ctr">
                <a:defRPr/>
              </a:pPr>
              <a:r>
                <a:rPr lang="it-IT" sz="1100">
                  <a:solidFill>
                    <a:srgbClr val="000000"/>
                  </a:solidFill>
                  <a:latin typeface="Times New Roman" charset="0"/>
                  <a:ea typeface="Times New Roman" charset="0"/>
                  <a:cs typeface="Times New Roman" charset="0"/>
                </a:rPr>
                <a:t>8</a:t>
              </a:r>
            </a:p>
          </p:txBody>
        </p:sp>
        <p:sp>
          <p:nvSpPr>
            <p:cNvPr id="62" name="Rectangle 5948"/>
            <p:cNvSpPr>
              <a:spLocks noChangeArrowheads="1"/>
            </p:cNvSpPr>
            <p:nvPr/>
          </p:nvSpPr>
          <p:spPr bwMode="auto">
            <a:xfrm>
              <a:off x="2570" y="815"/>
              <a:ext cx="152" cy="128"/>
            </a:xfrm>
            <a:prstGeom prst="rect">
              <a:avLst/>
            </a:prstGeom>
            <a:solidFill>
              <a:srgbClr val="66FF66"/>
            </a:solidFill>
            <a:ln w="9525">
              <a:solidFill>
                <a:srgbClr val="000000"/>
              </a:solidFill>
              <a:miter lim="800000"/>
              <a:headEnd/>
              <a:tailEnd/>
            </a:ln>
            <a:effectLst>
              <a:outerShdw blurRad="63500" dist="38099" dir="2700000" algn="ctr" rotWithShape="0">
                <a:srgbClr val="000000">
                  <a:alpha val="74998"/>
                </a:srgbClr>
              </a:outerShdw>
            </a:effectLst>
          </p:spPr>
          <p:txBody>
            <a:bodyPr wrap="none" anchor="ctr"/>
            <a:lstStyle/>
            <a:p>
              <a:pPr algn="ctr">
                <a:defRPr/>
              </a:pPr>
              <a:r>
                <a:rPr lang="it-IT" sz="1100">
                  <a:solidFill>
                    <a:srgbClr val="000000"/>
                  </a:solidFill>
                  <a:latin typeface="Times New Roman" charset="0"/>
                  <a:ea typeface="Times New Roman" charset="0"/>
                  <a:cs typeface="Times New Roman" charset="0"/>
                </a:rPr>
                <a:t>9</a:t>
              </a:r>
            </a:p>
          </p:txBody>
        </p:sp>
        <p:sp>
          <p:nvSpPr>
            <p:cNvPr id="63" name="Rectangle 5949"/>
            <p:cNvSpPr>
              <a:spLocks noChangeArrowheads="1"/>
            </p:cNvSpPr>
            <p:nvPr/>
          </p:nvSpPr>
          <p:spPr bwMode="auto">
            <a:xfrm>
              <a:off x="3140" y="815"/>
              <a:ext cx="154" cy="128"/>
            </a:xfrm>
            <a:prstGeom prst="rect">
              <a:avLst/>
            </a:prstGeom>
            <a:solidFill>
              <a:srgbClr val="66FF66"/>
            </a:solidFill>
            <a:ln w="9525">
              <a:solidFill>
                <a:srgbClr val="000000"/>
              </a:solidFill>
              <a:miter lim="800000"/>
              <a:headEnd/>
              <a:tailEnd/>
            </a:ln>
            <a:effectLst>
              <a:outerShdw blurRad="63500" dist="38099" dir="2700000" algn="ctr" rotWithShape="0">
                <a:srgbClr val="000000">
                  <a:alpha val="74998"/>
                </a:srgbClr>
              </a:outerShdw>
            </a:effectLst>
          </p:spPr>
          <p:txBody>
            <a:bodyPr wrap="none" anchor="ctr"/>
            <a:lstStyle/>
            <a:p>
              <a:pPr algn="ctr">
                <a:defRPr/>
              </a:pPr>
              <a:r>
                <a:rPr lang="it-IT" sz="1100">
                  <a:solidFill>
                    <a:srgbClr val="000000"/>
                  </a:solidFill>
                  <a:latin typeface="Times New Roman" charset="0"/>
                  <a:ea typeface="Times New Roman" charset="0"/>
                  <a:cs typeface="Times New Roman" charset="0"/>
                </a:rPr>
                <a:t>11</a:t>
              </a:r>
            </a:p>
          </p:txBody>
        </p:sp>
        <p:sp>
          <p:nvSpPr>
            <p:cNvPr id="64" name="Rectangle 5950"/>
            <p:cNvSpPr>
              <a:spLocks noChangeArrowheads="1"/>
            </p:cNvSpPr>
            <p:nvPr/>
          </p:nvSpPr>
          <p:spPr bwMode="auto">
            <a:xfrm>
              <a:off x="3332" y="815"/>
              <a:ext cx="154" cy="128"/>
            </a:xfrm>
            <a:prstGeom prst="rect">
              <a:avLst/>
            </a:prstGeom>
            <a:solidFill>
              <a:srgbClr val="66FF66"/>
            </a:solidFill>
            <a:ln w="9525">
              <a:solidFill>
                <a:srgbClr val="000000"/>
              </a:solidFill>
              <a:miter lim="800000"/>
              <a:headEnd/>
              <a:tailEnd/>
            </a:ln>
            <a:effectLst>
              <a:outerShdw blurRad="63500" dist="38099" dir="2700000" algn="ctr" rotWithShape="0">
                <a:srgbClr val="000000">
                  <a:alpha val="74998"/>
                </a:srgbClr>
              </a:outerShdw>
            </a:effectLst>
          </p:spPr>
          <p:txBody>
            <a:bodyPr wrap="none" anchor="ctr"/>
            <a:lstStyle/>
            <a:p>
              <a:pPr algn="ctr">
                <a:defRPr/>
              </a:pPr>
              <a:r>
                <a:rPr lang="it-IT" sz="1100">
                  <a:solidFill>
                    <a:srgbClr val="000000"/>
                  </a:solidFill>
                  <a:latin typeface="Times New Roman" charset="0"/>
                  <a:ea typeface="Times New Roman" charset="0"/>
                  <a:cs typeface="Times New Roman" charset="0"/>
                </a:rPr>
                <a:t>12</a:t>
              </a:r>
            </a:p>
          </p:txBody>
        </p:sp>
        <p:sp>
          <p:nvSpPr>
            <p:cNvPr id="65" name="Rectangle 5952"/>
            <p:cNvSpPr>
              <a:spLocks noChangeArrowheads="1"/>
            </p:cNvSpPr>
            <p:nvPr/>
          </p:nvSpPr>
          <p:spPr bwMode="auto">
            <a:xfrm>
              <a:off x="1421" y="815"/>
              <a:ext cx="134" cy="128"/>
            </a:xfrm>
            <a:prstGeom prst="rect">
              <a:avLst/>
            </a:prstGeom>
            <a:solidFill>
              <a:srgbClr val="CCFF66"/>
            </a:solidFill>
            <a:ln w="9525">
              <a:solidFill>
                <a:srgbClr val="000000"/>
              </a:solidFill>
              <a:miter lim="800000"/>
              <a:headEnd/>
              <a:tailEnd/>
            </a:ln>
            <a:effectLst>
              <a:outerShdw blurRad="63500" dist="38099" dir="2700000" algn="ctr" rotWithShape="0">
                <a:srgbClr val="000000">
                  <a:alpha val="74998"/>
                </a:srgbClr>
              </a:outerShdw>
            </a:effectLst>
          </p:spPr>
          <p:txBody>
            <a:bodyPr wrap="none" anchor="ctr"/>
            <a:lstStyle/>
            <a:p>
              <a:pPr algn="ctr">
                <a:defRPr/>
              </a:pPr>
              <a:r>
                <a:rPr lang="it-IT" sz="1100">
                  <a:solidFill>
                    <a:srgbClr val="000000"/>
                  </a:solidFill>
                  <a:latin typeface="Times New Roman" charset="0"/>
                  <a:cs typeface="Times New Roman" charset="0"/>
                </a:rPr>
                <a:t>3’</a:t>
              </a:r>
            </a:p>
          </p:txBody>
        </p:sp>
        <p:sp>
          <p:nvSpPr>
            <p:cNvPr id="66" name="Rectangle 5953"/>
            <p:cNvSpPr>
              <a:spLocks noChangeArrowheads="1"/>
            </p:cNvSpPr>
            <p:nvPr/>
          </p:nvSpPr>
          <p:spPr bwMode="auto">
            <a:xfrm>
              <a:off x="2762" y="815"/>
              <a:ext cx="152" cy="128"/>
            </a:xfrm>
            <a:prstGeom prst="rect">
              <a:avLst/>
            </a:prstGeom>
            <a:solidFill>
              <a:srgbClr val="66FF66"/>
            </a:solidFill>
            <a:ln w="9525">
              <a:solidFill>
                <a:srgbClr val="000000"/>
              </a:solidFill>
              <a:miter lim="800000"/>
              <a:headEnd/>
              <a:tailEnd/>
            </a:ln>
            <a:effectLst>
              <a:outerShdw blurRad="63500" dist="38099" dir="2700000" algn="ctr" rotWithShape="0">
                <a:srgbClr val="000000">
                  <a:alpha val="74998"/>
                </a:srgbClr>
              </a:outerShdw>
            </a:effectLst>
          </p:spPr>
          <p:txBody>
            <a:bodyPr wrap="none" anchor="ctr"/>
            <a:lstStyle/>
            <a:p>
              <a:pPr algn="ctr">
                <a:defRPr/>
              </a:pPr>
              <a:r>
                <a:rPr lang="it-IT" sz="1100">
                  <a:solidFill>
                    <a:srgbClr val="000000"/>
                  </a:solidFill>
                  <a:latin typeface="Times New Roman" charset="0"/>
                  <a:ea typeface="Times New Roman" charset="0"/>
                  <a:cs typeface="Times New Roman" charset="0"/>
                </a:rPr>
                <a:t>10</a:t>
              </a:r>
            </a:p>
          </p:txBody>
        </p:sp>
        <p:sp>
          <p:nvSpPr>
            <p:cNvPr id="67" name="Line 5969"/>
            <p:cNvSpPr>
              <a:spLocks noChangeShapeType="1"/>
            </p:cNvSpPr>
            <p:nvPr/>
          </p:nvSpPr>
          <p:spPr bwMode="auto">
            <a:xfrm>
              <a:off x="808" y="715"/>
              <a:ext cx="74" cy="0"/>
            </a:xfrm>
            <a:prstGeom prst="line">
              <a:avLst/>
            </a:prstGeom>
            <a:noFill/>
            <a:ln w="9525">
              <a:solidFill>
                <a:srgbClr val="000000"/>
              </a:solidFill>
              <a:round/>
              <a:headEnd/>
              <a:tailEnd type="triangle" w="med" len="me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68" name="Line 5970"/>
            <p:cNvSpPr>
              <a:spLocks noChangeShapeType="1"/>
            </p:cNvSpPr>
            <p:nvPr/>
          </p:nvSpPr>
          <p:spPr bwMode="auto">
            <a:xfrm flipV="1">
              <a:off x="808" y="715"/>
              <a:ext cx="0" cy="100"/>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69" name="Line 5971"/>
            <p:cNvSpPr>
              <a:spLocks noChangeShapeType="1"/>
            </p:cNvSpPr>
            <p:nvPr/>
          </p:nvSpPr>
          <p:spPr bwMode="auto">
            <a:xfrm>
              <a:off x="1382" y="715"/>
              <a:ext cx="74" cy="0"/>
            </a:xfrm>
            <a:prstGeom prst="line">
              <a:avLst/>
            </a:prstGeom>
            <a:noFill/>
            <a:ln w="9525">
              <a:solidFill>
                <a:srgbClr val="000000"/>
              </a:solidFill>
              <a:round/>
              <a:headEnd/>
              <a:tailEnd type="triangle" w="med" len="me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70" name="Line 5972"/>
            <p:cNvSpPr>
              <a:spLocks noChangeShapeType="1"/>
            </p:cNvSpPr>
            <p:nvPr/>
          </p:nvSpPr>
          <p:spPr bwMode="auto">
            <a:xfrm flipV="1">
              <a:off x="1382" y="715"/>
              <a:ext cx="0" cy="100"/>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71" name="Line 5973"/>
            <p:cNvSpPr>
              <a:spLocks noChangeShapeType="1"/>
            </p:cNvSpPr>
            <p:nvPr/>
          </p:nvSpPr>
          <p:spPr bwMode="auto">
            <a:xfrm>
              <a:off x="1038" y="815"/>
              <a:ext cx="0" cy="128"/>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72" name="Rectangle 5975"/>
            <p:cNvSpPr>
              <a:spLocks noChangeArrowheads="1"/>
            </p:cNvSpPr>
            <p:nvPr/>
          </p:nvSpPr>
          <p:spPr bwMode="auto">
            <a:xfrm>
              <a:off x="1382" y="815"/>
              <a:ext cx="39" cy="128"/>
            </a:xfrm>
            <a:prstGeom prst="rect">
              <a:avLst/>
            </a:prstGeom>
            <a:solidFill>
              <a:schemeClr val="bg1"/>
            </a:solidFill>
            <a:ln w="9525">
              <a:solidFill>
                <a:srgbClr val="000000"/>
              </a:solidFill>
              <a:miter lim="800000"/>
              <a:headEnd/>
              <a:tailEnd/>
            </a:ln>
            <a:effectLst>
              <a:outerShdw blurRad="63500" dist="38099" dir="2700000" algn="ctr" rotWithShape="0">
                <a:srgbClr val="000000">
                  <a:alpha val="74998"/>
                </a:srgbClr>
              </a:outerShdw>
            </a:effectLst>
          </p:spPr>
          <p:txBody>
            <a:bodyPr wrap="none" anchor="ctr"/>
            <a:lstStyle/>
            <a:p>
              <a:pPr>
                <a:defRPr/>
              </a:pPr>
              <a:endParaRPr lang="en-GB" sz="1100">
                <a:solidFill>
                  <a:srgbClr val="000000"/>
                </a:solidFill>
                <a:ea typeface="Arial" charset="0"/>
                <a:cs typeface="Arial" charset="0"/>
              </a:endParaRPr>
            </a:p>
          </p:txBody>
        </p:sp>
        <p:sp>
          <p:nvSpPr>
            <p:cNvPr id="73" name="Text Box 5976"/>
            <p:cNvSpPr txBox="1">
              <a:spLocks noChangeArrowheads="1"/>
            </p:cNvSpPr>
            <p:nvPr/>
          </p:nvSpPr>
          <p:spPr bwMode="auto">
            <a:xfrm>
              <a:off x="848" y="626"/>
              <a:ext cx="497" cy="112"/>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spcBef>
                  <a:spcPct val="50000"/>
                </a:spcBef>
                <a:defRPr/>
              </a:pPr>
              <a:r>
                <a:rPr lang="it-IT" sz="1000" b="1">
                  <a:solidFill>
                    <a:srgbClr val="000000"/>
                  </a:solidFill>
                  <a:latin typeface="Times New Roman" charset="0"/>
                  <a:ea typeface="Times New Roman" charset="0"/>
                  <a:cs typeface="Times New Roman" charset="0"/>
                </a:rPr>
                <a:t>TAp63</a:t>
              </a:r>
            </a:p>
          </p:txBody>
        </p:sp>
        <p:sp>
          <p:nvSpPr>
            <p:cNvPr id="74" name="Text Box 5977"/>
            <p:cNvSpPr txBox="1">
              <a:spLocks noChangeArrowheads="1"/>
            </p:cNvSpPr>
            <p:nvPr/>
          </p:nvSpPr>
          <p:spPr bwMode="auto">
            <a:xfrm>
              <a:off x="1432" y="626"/>
              <a:ext cx="570" cy="112"/>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spcBef>
                  <a:spcPct val="50000"/>
                </a:spcBef>
                <a:defRPr/>
              </a:pPr>
              <a:r>
                <a:rPr lang="it-IT" sz="1000" b="1">
                  <a:solidFill>
                    <a:srgbClr val="000000"/>
                  </a:solidFill>
                  <a:latin typeface="Times New Roman" charset="0"/>
                  <a:ea typeface="Times New Roman" charset="0"/>
                  <a:cs typeface="Times New Roman" charset="0"/>
                </a:rPr>
                <a:t>∆Np63</a:t>
              </a:r>
            </a:p>
          </p:txBody>
        </p:sp>
        <p:sp>
          <p:nvSpPr>
            <p:cNvPr id="75" name="Line 5979"/>
            <p:cNvSpPr>
              <a:spLocks noChangeShapeType="1"/>
            </p:cNvSpPr>
            <p:nvPr/>
          </p:nvSpPr>
          <p:spPr bwMode="auto">
            <a:xfrm>
              <a:off x="2914" y="943"/>
              <a:ext cx="183" cy="111"/>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76" name="Line 5980"/>
            <p:cNvSpPr>
              <a:spLocks noChangeShapeType="1"/>
            </p:cNvSpPr>
            <p:nvPr/>
          </p:nvSpPr>
          <p:spPr bwMode="auto">
            <a:xfrm flipV="1">
              <a:off x="3094" y="942"/>
              <a:ext cx="45" cy="112"/>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77" name="Text Box 5981"/>
            <p:cNvSpPr txBox="1">
              <a:spLocks noChangeArrowheads="1"/>
            </p:cNvSpPr>
            <p:nvPr/>
          </p:nvSpPr>
          <p:spPr bwMode="auto">
            <a:xfrm>
              <a:off x="3113" y="532"/>
              <a:ext cx="272" cy="126"/>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defRPr/>
              </a:pPr>
              <a:r>
                <a:rPr lang="en-US" sz="1200" smtClean="0">
                  <a:latin typeface="Times New Roman" charset="0"/>
                  <a:cs typeface="Times New Roman" charset="0"/>
                </a:rPr>
                <a:t> </a:t>
              </a:r>
              <a:r>
                <a:rPr lang="el-GR" sz="1200" smtClean="0">
                  <a:latin typeface="Times New Roman" charset="0"/>
                  <a:cs typeface="Times New Roman" charset="0"/>
                </a:rPr>
                <a:t>γ</a:t>
              </a:r>
            </a:p>
          </p:txBody>
        </p:sp>
        <p:sp>
          <p:nvSpPr>
            <p:cNvPr id="78" name="Text Box 5983"/>
            <p:cNvSpPr txBox="1">
              <a:spLocks noChangeArrowheads="1"/>
            </p:cNvSpPr>
            <p:nvPr/>
          </p:nvSpPr>
          <p:spPr bwMode="auto">
            <a:xfrm>
              <a:off x="3918" y="785"/>
              <a:ext cx="191" cy="126"/>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defRPr/>
              </a:pPr>
              <a:r>
                <a:rPr lang="el-GR" sz="1200" smtClean="0">
                  <a:latin typeface="Times New Roman" charset="0"/>
                  <a:cs typeface="Times New Roman" charset="0"/>
                </a:rPr>
                <a:t>α</a:t>
              </a:r>
            </a:p>
          </p:txBody>
        </p:sp>
        <p:sp>
          <p:nvSpPr>
            <p:cNvPr id="79" name="Line 5984"/>
            <p:cNvSpPr>
              <a:spLocks noChangeShapeType="1"/>
            </p:cNvSpPr>
            <p:nvPr/>
          </p:nvSpPr>
          <p:spPr bwMode="auto">
            <a:xfrm>
              <a:off x="3294" y="942"/>
              <a:ext cx="38" cy="85"/>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80" name="Line 5985"/>
            <p:cNvSpPr>
              <a:spLocks noChangeShapeType="1"/>
            </p:cNvSpPr>
            <p:nvPr/>
          </p:nvSpPr>
          <p:spPr bwMode="auto">
            <a:xfrm flipV="1">
              <a:off x="3332" y="942"/>
              <a:ext cx="0" cy="85"/>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81" name="Line 5986"/>
            <p:cNvSpPr>
              <a:spLocks noChangeShapeType="1"/>
            </p:cNvSpPr>
            <p:nvPr/>
          </p:nvSpPr>
          <p:spPr bwMode="auto">
            <a:xfrm>
              <a:off x="3486" y="942"/>
              <a:ext cx="37" cy="85"/>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82" name="Line 5987"/>
            <p:cNvSpPr>
              <a:spLocks noChangeShapeType="1"/>
            </p:cNvSpPr>
            <p:nvPr/>
          </p:nvSpPr>
          <p:spPr bwMode="auto">
            <a:xfrm flipV="1">
              <a:off x="3523" y="942"/>
              <a:ext cx="0" cy="85"/>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83" name="Line 5988"/>
            <p:cNvSpPr>
              <a:spLocks noChangeShapeType="1"/>
            </p:cNvSpPr>
            <p:nvPr/>
          </p:nvSpPr>
          <p:spPr bwMode="auto">
            <a:xfrm>
              <a:off x="3677" y="942"/>
              <a:ext cx="38" cy="85"/>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84" name="Line 5989"/>
            <p:cNvSpPr>
              <a:spLocks noChangeShapeType="1"/>
            </p:cNvSpPr>
            <p:nvPr/>
          </p:nvSpPr>
          <p:spPr bwMode="auto">
            <a:xfrm flipV="1">
              <a:off x="3715" y="942"/>
              <a:ext cx="0" cy="85"/>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85" name="Rectangle 6028"/>
            <p:cNvSpPr>
              <a:spLocks noChangeArrowheads="1"/>
            </p:cNvSpPr>
            <p:nvPr/>
          </p:nvSpPr>
          <p:spPr bwMode="auto">
            <a:xfrm>
              <a:off x="3525" y="815"/>
              <a:ext cx="153" cy="128"/>
            </a:xfrm>
            <a:prstGeom prst="rect">
              <a:avLst/>
            </a:prstGeom>
            <a:solidFill>
              <a:srgbClr val="FFFF66"/>
            </a:solidFill>
            <a:ln w="9525">
              <a:solidFill>
                <a:srgbClr val="000000"/>
              </a:solidFill>
              <a:miter lim="800000"/>
              <a:headEnd/>
              <a:tailEnd/>
            </a:ln>
            <a:effectLst>
              <a:outerShdw blurRad="63500" dist="38099" dir="2700000" algn="ctr" rotWithShape="0">
                <a:srgbClr val="000000">
                  <a:alpha val="74998"/>
                </a:srgbClr>
              </a:outerShdw>
            </a:effectLst>
          </p:spPr>
          <p:txBody>
            <a:bodyPr wrap="none" anchor="ctr"/>
            <a:lstStyle/>
            <a:p>
              <a:pPr algn="ctr">
                <a:defRPr/>
              </a:pPr>
              <a:r>
                <a:rPr lang="it-IT" sz="1100">
                  <a:solidFill>
                    <a:srgbClr val="000000"/>
                  </a:solidFill>
                  <a:latin typeface="Times New Roman" charset="0"/>
                  <a:ea typeface="Times New Roman" charset="0"/>
                  <a:cs typeface="Times New Roman" charset="0"/>
                </a:rPr>
                <a:t>13</a:t>
              </a:r>
            </a:p>
          </p:txBody>
        </p:sp>
        <p:sp>
          <p:nvSpPr>
            <p:cNvPr id="86" name="Rectangle 6034"/>
            <p:cNvSpPr>
              <a:spLocks noChangeArrowheads="1"/>
            </p:cNvSpPr>
            <p:nvPr/>
          </p:nvSpPr>
          <p:spPr bwMode="auto">
            <a:xfrm>
              <a:off x="3868" y="815"/>
              <a:ext cx="39" cy="128"/>
            </a:xfrm>
            <a:prstGeom prst="rect">
              <a:avLst/>
            </a:prstGeom>
            <a:solidFill>
              <a:schemeClr val="bg1"/>
            </a:solidFill>
            <a:ln w="9525">
              <a:solidFill>
                <a:srgbClr val="000000"/>
              </a:solidFill>
              <a:miter lim="800000"/>
              <a:headEnd/>
              <a:tailEnd/>
            </a:ln>
            <a:effectLst>
              <a:outerShdw blurRad="63500" dist="38099" dir="2700000" algn="ctr" rotWithShape="0">
                <a:srgbClr val="000000">
                  <a:alpha val="74998"/>
                </a:srgbClr>
              </a:outerShdw>
            </a:effectLst>
          </p:spPr>
          <p:txBody>
            <a:bodyPr wrap="none" anchor="ctr"/>
            <a:lstStyle/>
            <a:p>
              <a:pPr fontAlgn="auto">
                <a:spcBef>
                  <a:spcPts val="0"/>
                </a:spcBef>
                <a:spcAft>
                  <a:spcPts val="0"/>
                </a:spcAft>
                <a:defRPr/>
              </a:pPr>
              <a:endParaRPr lang="it-IT" kern="0">
                <a:solidFill>
                  <a:sysClr val="windowText" lastClr="000000"/>
                </a:solidFill>
                <a:ea typeface="+mn-ea"/>
                <a:cs typeface="Arial" charset="0"/>
              </a:endParaRPr>
            </a:p>
          </p:txBody>
        </p:sp>
        <p:sp>
          <p:nvSpPr>
            <p:cNvPr id="87" name="Rectangle 6035"/>
            <p:cNvSpPr>
              <a:spLocks noChangeArrowheads="1"/>
            </p:cNvSpPr>
            <p:nvPr/>
          </p:nvSpPr>
          <p:spPr bwMode="auto">
            <a:xfrm>
              <a:off x="3716" y="815"/>
              <a:ext cx="154" cy="128"/>
            </a:xfrm>
            <a:prstGeom prst="rect">
              <a:avLst/>
            </a:prstGeom>
            <a:solidFill>
              <a:srgbClr val="66FF66"/>
            </a:solidFill>
            <a:ln w="9525">
              <a:solidFill>
                <a:srgbClr val="000000"/>
              </a:solidFill>
              <a:miter lim="800000"/>
              <a:headEnd/>
              <a:tailEnd/>
            </a:ln>
            <a:effectLst>
              <a:outerShdw blurRad="63500" dist="38099" dir="2700000" algn="ctr" rotWithShape="0">
                <a:srgbClr val="000000">
                  <a:alpha val="74998"/>
                </a:srgbClr>
              </a:outerShdw>
            </a:effectLst>
          </p:spPr>
          <p:txBody>
            <a:bodyPr wrap="none" anchor="ctr"/>
            <a:lstStyle/>
            <a:p>
              <a:pPr algn="ctr">
                <a:defRPr/>
              </a:pPr>
              <a:r>
                <a:rPr lang="it-IT" sz="1100">
                  <a:solidFill>
                    <a:srgbClr val="000000"/>
                  </a:solidFill>
                  <a:latin typeface="Times New Roman" charset="0"/>
                  <a:ea typeface="Times New Roman" charset="0"/>
                  <a:cs typeface="Times New Roman" charset="0"/>
                </a:rPr>
                <a:t>14</a:t>
              </a:r>
            </a:p>
          </p:txBody>
        </p:sp>
        <p:sp>
          <p:nvSpPr>
            <p:cNvPr id="88" name="Line 6039"/>
            <p:cNvSpPr>
              <a:spLocks noChangeShapeType="1"/>
            </p:cNvSpPr>
            <p:nvPr/>
          </p:nvSpPr>
          <p:spPr bwMode="auto">
            <a:xfrm flipH="1">
              <a:off x="2912" y="599"/>
              <a:ext cx="41" cy="215"/>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89" name="Line 6041"/>
            <p:cNvSpPr>
              <a:spLocks noChangeShapeType="1"/>
            </p:cNvSpPr>
            <p:nvPr/>
          </p:nvSpPr>
          <p:spPr bwMode="auto">
            <a:xfrm flipH="1">
              <a:off x="3484" y="649"/>
              <a:ext cx="115" cy="167"/>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90" name="Line 6042"/>
            <p:cNvSpPr>
              <a:spLocks noChangeShapeType="1"/>
            </p:cNvSpPr>
            <p:nvPr/>
          </p:nvSpPr>
          <p:spPr bwMode="auto">
            <a:xfrm flipH="1" flipV="1">
              <a:off x="3598" y="648"/>
              <a:ext cx="124" cy="168"/>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91" name="Line 6043"/>
            <p:cNvSpPr>
              <a:spLocks noChangeShapeType="1"/>
            </p:cNvSpPr>
            <p:nvPr/>
          </p:nvSpPr>
          <p:spPr bwMode="auto">
            <a:xfrm>
              <a:off x="2722" y="942"/>
              <a:ext cx="39" cy="85"/>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92" name="Line 6044"/>
            <p:cNvSpPr>
              <a:spLocks noChangeShapeType="1"/>
            </p:cNvSpPr>
            <p:nvPr/>
          </p:nvSpPr>
          <p:spPr bwMode="auto">
            <a:xfrm flipV="1">
              <a:off x="2764" y="942"/>
              <a:ext cx="0" cy="85"/>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93" name="Line 6045"/>
            <p:cNvSpPr>
              <a:spLocks noChangeShapeType="1"/>
            </p:cNvSpPr>
            <p:nvPr/>
          </p:nvSpPr>
          <p:spPr bwMode="auto">
            <a:xfrm>
              <a:off x="2531" y="943"/>
              <a:ext cx="39" cy="85"/>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94" name="Line 6046"/>
            <p:cNvSpPr>
              <a:spLocks noChangeShapeType="1"/>
            </p:cNvSpPr>
            <p:nvPr/>
          </p:nvSpPr>
          <p:spPr bwMode="auto">
            <a:xfrm flipV="1">
              <a:off x="2570" y="943"/>
              <a:ext cx="0" cy="85"/>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95" name="Line 6047"/>
            <p:cNvSpPr>
              <a:spLocks noChangeShapeType="1"/>
            </p:cNvSpPr>
            <p:nvPr/>
          </p:nvSpPr>
          <p:spPr bwMode="auto">
            <a:xfrm>
              <a:off x="2338" y="943"/>
              <a:ext cx="39" cy="85"/>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96" name="Line 6048"/>
            <p:cNvSpPr>
              <a:spLocks noChangeShapeType="1"/>
            </p:cNvSpPr>
            <p:nvPr/>
          </p:nvSpPr>
          <p:spPr bwMode="auto">
            <a:xfrm flipV="1">
              <a:off x="2379" y="943"/>
              <a:ext cx="0" cy="85"/>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97" name="Line 6049"/>
            <p:cNvSpPr>
              <a:spLocks noChangeShapeType="1"/>
            </p:cNvSpPr>
            <p:nvPr/>
          </p:nvSpPr>
          <p:spPr bwMode="auto">
            <a:xfrm>
              <a:off x="2148" y="944"/>
              <a:ext cx="38" cy="85"/>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98" name="Line 6050"/>
            <p:cNvSpPr>
              <a:spLocks noChangeShapeType="1"/>
            </p:cNvSpPr>
            <p:nvPr/>
          </p:nvSpPr>
          <p:spPr bwMode="auto">
            <a:xfrm flipV="1">
              <a:off x="2186" y="944"/>
              <a:ext cx="0" cy="85"/>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99" name="Line 6051"/>
            <p:cNvSpPr>
              <a:spLocks noChangeShapeType="1"/>
            </p:cNvSpPr>
            <p:nvPr/>
          </p:nvSpPr>
          <p:spPr bwMode="auto">
            <a:xfrm>
              <a:off x="1958" y="940"/>
              <a:ext cx="37" cy="85"/>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100" name="Line 6052"/>
            <p:cNvSpPr>
              <a:spLocks noChangeShapeType="1"/>
            </p:cNvSpPr>
            <p:nvPr/>
          </p:nvSpPr>
          <p:spPr bwMode="auto">
            <a:xfrm flipV="1">
              <a:off x="1995" y="940"/>
              <a:ext cx="0" cy="85"/>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101" name="Line 6053"/>
            <p:cNvSpPr>
              <a:spLocks noChangeShapeType="1"/>
            </p:cNvSpPr>
            <p:nvPr/>
          </p:nvSpPr>
          <p:spPr bwMode="auto">
            <a:xfrm>
              <a:off x="1765" y="942"/>
              <a:ext cx="39" cy="85"/>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102" name="Line 6054"/>
            <p:cNvSpPr>
              <a:spLocks noChangeShapeType="1"/>
            </p:cNvSpPr>
            <p:nvPr/>
          </p:nvSpPr>
          <p:spPr bwMode="auto">
            <a:xfrm flipV="1">
              <a:off x="1804" y="942"/>
              <a:ext cx="0" cy="85"/>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103" name="Line 6055"/>
            <p:cNvSpPr>
              <a:spLocks noChangeShapeType="1"/>
            </p:cNvSpPr>
            <p:nvPr/>
          </p:nvSpPr>
          <p:spPr bwMode="auto">
            <a:xfrm>
              <a:off x="1152" y="942"/>
              <a:ext cx="37" cy="85"/>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104" name="Line 6056"/>
            <p:cNvSpPr>
              <a:spLocks noChangeShapeType="1"/>
            </p:cNvSpPr>
            <p:nvPr/>
          </p:nvSpPr>
          <p:spPr bwMode="auto">
            <a:xfrm flipV="1">
              <a:off x="1189" y="942"/>
              <a:ext cx="0" cy="85"/>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105" name="Line 6057"/>
            <p:cNvSpPr>
              <a:spLocks noChangeShapeType="1"/>
            </p:cNvSpPr>
            <p:nvPr/>
          </p:nvSpPr>
          <p:spPr bwMode="auto">
            <a:xfrm>
              <a:off x="960" y="940"/>
              <a:ext cx="38" cy="85"/>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106" name="Line 6058"/>
            <p:cNvSpPr>
              <a:spLocks noChangeShapeType="1"/>
            </p:cNvSpPr>
            <p:nvPr/>
          </p:nvSpPr>
          <p:spPr bwMode="auto">
            <a:xfrm flipV="1">
              <a:off x="998" y="940"/>
              <a:ext cx="0" cy="85"/>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107" name="Line 6059"/>
            <p:cNvSpPr>
              <a:spLocks noChangeShapeType="1"/>
            </p:cNvSpPr>
            <p:nvPr/>
          </p:nvSpPr>
          <p:spPr bwMode="auto">
            <a:xfrm>
              <a:off x="1337" y="942"/>
              <a:ext cx="234" cy="99"/>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108" name="Line 6060"/>
            <p:cNvSpPr>
              <a:spLocks noChangeShapeType="1"/>
            </p:cNvSpPr>
            <p:nvPr/>
          </p:nvSpPr>
          <p:spPr bwMode="auto">
            <a:xfrm rot="21044617" flipV="1">
              <a:off x="1564" y="947"/>
              <a:ext cx="57" cy="92"/>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109" name="Line 6061"/>
            <p:cNvSpPr>
              <a:spLocks noChangeShapeType="1"/>
            </p:cNvSpPr>
            <p:nvPr/>
          </p:nvSpPr>
          <p:spPr bwMode="auto">
            <a:xfrm rot="663963" flipH="1">
              <a:off x="1560" y="777"/>
              <a:ext cx="25" cy="48"/>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110" name="Line 6062"/>
            <p:cNvSpPr>
              <a:spLocks noChangeShapeType="1"/>
            </p:cNvSpPr>
            <p:nvPr/>
          </p:nvSpPr>
          <p:spPr bwMode="auto">
            <a:xfrm rot="6063963" flipH="1">
              <a:off x="1593" y="785"/>
              <a:ext cx="35" cy="32"/>
            </a:xfrm>
            <a:prstGeom prst="line">
              <a:avLst/>
            </a:prstGeom>
            <a:noFill/>
            <a:ln w="9525">
              <a:solidFill>
                <a:srgbClr val="000000"/>
              </a:solidFill>
              <a:round/>
              <a:headEnd/>
              <a:tailEnd/>
            </a:ln>
            <a:effectLst>
              <a:outerShdw blurRad="63500" dist="38099" dir="2700000" algn="ctr" rotWithShape="0">
                <a:srgbClr val="000000">
                  <a:alpha val="74998"/>
                </a:srgbClr>
              </a:outerShdw>
            </a:effectLst>
          </p:spPr>
          <p:txBody>
            <a:bodyPr/>
            <a:lstStyle/>
            <a:p>
              <a:pPr>
                <a:defRPr/>
              </a:pPr>
              <a:endParaRPr lang="en-GB">
                <a:ea typeface="+mn-ea"/>
                <a:cs typeface="+mn-cs"/>
              </a:endParaRPr>
            </a:p>
          </p:txBody>
        </p:sp>
        <p:sp>
          <p:nvSpPr>
            <p:cNvPr id="111" name="Text Box 6064"/>
            <p:cNvSpPr txBox="1">
              <a:spLocks noChangeArrowheads="1"/>
            </p:cNvSpPr>
            <p:nvPr/>
          </p:nvSpPr>
          <p:spPr bwMode="auto">
            <a:xfrm>
              <a:off x="1312" y="587"/>
              <a:ext cx="249" cy="98"/>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defRPr/>
              </a:pPr>
              <a:r>
                <a:rPr lang="it-IT" sz="800" b="1">
                  <a:solidFill>
                    <a:srgbClr val="000000"/>
                  </a:solidFill>
                  <a:latin typeface="Times New Roman" charset="0"/>
                  <a:ea typeface="Times New Roman" charset="0"/>
                  <a:cs typeface="Times New Roman" charset="0"/>
                </a:rPr>
                <a:t>P2</a:t>
              </a:r>
            </a:p>
          </p:txBody>
        </p:sp>
        <p:sp>
          <p:nvSpPr>
            <p:cNvPr id="112" name="Rectangle 6036"/>
            <p:cNvSpPr>
              <a:spLocks noChangeArrowheads="1"/>
            </p:cNvSpPr>
            <p:nvPr/>
          </p:nvSpPr>
          <p:spPr bwMode="auto">
            <a:xfrm>
              <a:off x="2951" y="559"/>
              <a:ext cx="152" cy="128"/>
            </a:xfrm>
            <a:prstGeom prst="rect">
              <a:avLst/>
            </a:prstGeom>
            <a:solidFill>
              <a:srgbClr val="66CCFF"/>
            </a:solidFill>
            <a:ln w="9525">
              <a:solidFill>
                <a:srgbClr val="000000"/>
              </a:solidFill>
              <a:miter lim="800000"/>
              <a:headEnd/>
              <a:tailEnd/>
            </a:ln>
            <a:effectLst>
              <a:outerShdw blurRad="63500" dist="38099" dir="2700000" algn="ctr" rotWithShape="0">
                <a:srgbClr val="000000">
                  <a:alpha val="74998"/>
                </a:srgbClr>
              </a:outerShdw>
            </a:effectLst>
          </p:spPr>
          <p:txBody>
            <a:bodyPr wrap="none" lIns="54000" anchor="ctr"/>
            <a:lstStyle/>
            <a:p>
              <a:pPr algn="ctr">
                <a:defRPr/>
              </a:pPr>
              <a:r>
                <a:rPr lang="it-IT" sz="1100">
                  <a:solidFill>
                    <a:srgbClr val="000000"/>
                  </a:solidFill>
                  <a:latin typeface="Times New Roman" charset="0"/>
                  <a:cs typeface="Times New Roman" charset="0"/>
                </a:rPr>
                <a:t>10’</a:t>
              </a:r>
            </a:p>
          </p:txBody>
        </p:sp>
        <p:sp>
          <p:nvSpPr>
            <p:cNvPr id="113" name="Rectangle 6065"/>
            <p:cNvSpPr>
              <a:spLocks noChangeArrowheads="1"/>
            </p:cNvSpPr>
            <p:nvPr/>
          </p:nvSpPr>
          <p:spPr bwMode="auto">
            <a:xfrm>
              <a:off x="3075" y="559"/>
              <a:ext cx="29" cy="128"/>
            </a:xfrm>
            <a:prstGeom prst="rect">
              <a:avLst/>
            </a:prstGeom>
            <a:solidFill>
              <a:schemeClr val="bg1"/>
            </a:solidFill>
            <a:ln w="9525">
              <a:solidFill>
                <a:srgbClr val="000000"/>
              </a:solidFill>
              <a:miter lim="800000"/>
              <a:headEnd/>
              <a:tailEnd/>
            </a:ln>
            <a:effectLst>
              <a:outerShdw blurRad="63500" dist="38099" dir="2700000" algn="ctr" rotWithShape="0">
                <a:srgbClr val="000000">
                  <a:alpha val="74998"/>
                </a:srgbClr>
              </a:outerShdw>
            </a:effectLst>
          </p:spPr>
          <p:txBody>
            <a:bodyPr wrap="none" anchor="ctr"/>
            <a:lstStyle/>
            <a:p>
              <a:pPr fontAlgn="auto">
                <a:spcBef>
                  <a:spcPts val="0"/>
                </a:spcBef>
                <a:spcAft>
                  <a:spcPts val="0"/>
                </a:spcAft>
                <a:defRPr/>
              </a:pPr>
              <a:endParaRPr lang="it-IT" kern="0">
                <a:solidFill>
                  <a:sysClr val="windowText" lastClr="000000"/>
                </a:solidFill>
                <a:ea typeface="+mn-ea"/>
                <a:cs typeface="Arial" charset="0"/>
              </a:endParaRPr>
            </a:p>
          </p:txBody>
        </p:sp>
        <p:sp>
          <p:nvSpPr>
            <p:cNvPr id="114" name="Rectangle 5941"/>
            <p:cNvSpPr>
              <a:spLocks noChangeArrowheads="1"/>
            </p:cNvSpPr>
            <p:nvPr/>
          </p:nvSpPr>
          <p:spPr bwMode="auto">
            <a:xfrm>
              <a:off x="1038" y="815"/>
              <a:ext cx="115" cy="128"/>
            </a:xfrm>
            <a:prstGeom prst="rect">
              <a:avLst/>
            </a:prstGeom>
            <a:solidFill>
              <a:srgbClr val="66FF66"/>
            </a:solidFill>
            <a:ln w="9525">
              <a:solidFill>
                <a:srgbClr val="000000"/>
              </a:solidFill>
              <a:miter lim="800000"/>
              <a:headEnd/>
              <a:tailEnd/>
            </a:ln>
            <a:effectLst>
              <a:outerShdw blurRad="63500" dist="38099" dir="2700000" algn="ctr" rotWithShape="0">
                <a:srgbClr val="000000">
                  <a:alpha val="74998"/>
                </a:srgbClr>
              </a:outerShdw>
            </a:effectLst>
          </p:spPr>
          <p:txBody>
            <a:bodyPr wrap="none" anchor="ctr"/>
            <a:lstStyle/>
            <a:p>
              <a:pPr algn="ctr">
                <a:defRPr/>
              </a:pPr>
              <a:r>
                <a:rPr lang="it-IT" sz="1100">
                  <a:solidFill>
                    <a:srgbClr val="000000"/>
                  </a:solidFill>
                  <a:latin typeface="Times New Roman" charset="0"/>
                  <a:ea typeface="Times New Roman" charset="0"/>
                  <a:cs typeface="Times New Roman" charset="0"/>
                </a:rPr>
                <a:t>2</a:t>
              </a:r>
            </a:p>
          </p:txBody>
        </p:sp>
        <p:sp>
          <p:nvSpPr>
            <p:cNvPr id="115" name="Rectangle 5974"/>
            <p:cNvSpPr>
              <a:spLocks noChangeArrowheads="1"/>
            </p:cNvSpPr>
            <p:nvPr/>
          </p:nvSpPr>
          <p:spPr bwMode="auto">
            <a:xfrm>
              <a:off x="999" y="815"/>
              <a:ext cx="39" cy="128"/>
            </a:xfrm>
            <a:prstGeom prst="rect">
              <a:avLst/>
            </a:prstGeom>
            <a:solidFill>
              <a:schemeClr val="bg1"/>
            </a:solidFill>
            <a:ln w="9525">
              <a:solidFill>
                <a:srgbClr val="000000"/>
              </a:solidFill>
              <a:miter lim="800000"/>
              <a:headEnd/>
              <a:tailEnd/>
            </a:ln>
            <a:effectLst>
              <a:outerShdw blurRad="63500" dist="38099" dir="2700000" algn="ctr" rotWithShape="0">
                <a:srgbClr val="000000">
                  <a:alpha val="74998"/>
                </a:srgbClr>
              </a:outerShdw>
            </a:effectLst>
          </p:spPr>
          <p:txBody>
            <a:bodyPr wrap="none" anchor="ctr"/>
            <a:lstStyle/>
            <a:p>
              <a:pPr>
                <a:defRPr/>
              </a:pPr>
              <a:endParaRPr lang="en-GB" sz="1100">
                <a:solidFill>
                  <a:srgbClr val="000000"/>
                </a:solidFill>
                <a:ea typeface="Arial" charset="0"/>
                <a:cs typeface="Arial" charset="0"/>
              </a:endParaRPr>
            </a:p>
          </p:txBody>
        </p:sp>
      </p:grpSp>
      <p:sp>
        <p:nvSpPr>
          <p:cNvPr id="121859" name="Text Box 141"/>
          <p:cNvSpPr txBox="1">
            <a:spLocks noChangeArrowheads="1"/>
          </p:cNvSpPr>
          <p:nvPr/>
        </p:nvSpPr>
        <p:spPr bwMode="auto">
          <a:xfrm>
            <a:off x="676275" y="788988"/>
            <a:ext cx="471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r>
              <a:rPr lang="en-US" sz="1600"/>
              <a:t>(A)</a:t>
            </a:r>
          </a:p>
        </p:txBody>
      </p:sp>
      <p:grpSp>
        <p:nvGrpSpPr>
          <p:cNvPr id="121860" name="Gruppo 117"/>
          <p:cNvGrpSpPr>
            <a:grpSpLocks/>
          </p:cNvGrpSpPr>
          <p:nvPr/>
        </p:nvGrpSpPr>
        <p:grpSpPr bwMode="auto">
          <a:xfrm>
            <a:off x="635000" y="1549400"/>
            <a:ext cx="7454900" cy="5067300"/>
            <a:chOff x="771137" y="1789113"/>
            <a:chExt cx="6721862" cy="7006095"/>
          </a:xfrm>
        </p:grpSpPr>
        <p:sp>
          <p:nvSpPr>
            <p:cNvPr id="121861" name="Rectangle 139"/>
            <p:cNvSpPr>
              <a:spLocks noChangeArrowheads="1"/>
            </p:cNvSpPr>
            <p:nvPr/>
          </p:nvSpPr>
          <p:spPr bwMode="auto">
            <a:xfrm>
              <a:off x="1945376" y="7721600"/>
              <a:ext cx="5337864" cy="1033463"/>
            </a:xfrm>
            <a:prstGeom prst="rect">
              <a:avLst/>
            </a:prstGeom>
            <a:gradFill rotWithShape="0">
              <a:gsLst>
                <a:gs pos="0">
                  <a:srgbClr val="FF6666"/>
                </a:gs>
                <a:gs pos="100000">
                  <a:srgbClr val="FFD1D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121862" name="Rectangle 138"/>
            <p:cNvSpPr>
              <a:spLocks noChangeArrowheads="1"/>
            </p:cNvSpPr>
            <p:nvPr/>
          </p:nvSpPr>
          <p:spPr bwMode="auto">
            <a:xfrm>
              <a:off x="1935851" y="6604000"/>
              <a:ext cx="5337864" cy="1033463"/>
            </a:xfrm>
            <a:prstGeom prst="rect">
              <a:avLst/>
            </a:prstGeom>
            <a:gradFill rotWithShape="0">
              <a:gsLst>
                <a:gs pos="0">
                  <a:srgbClr val="FFFF66"/>
                </a:gs>
                <a:gs pos="100000">
                  <a:srgbClr val="FFFFA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121863" name="Rectangle 137"/>
            <p:cNvSpPr>
              <a:spLocks noChangeArrowheads="1"/>
            </p:cNvSpPr>
            <p:nvPr/>
          </p:nvSpPr>
          <p:spPr bwMode="auto">
            <a:xfrm>
              <a:off x="1907276" y="5453063"/>
              <a:ext cx="5337864" cy="1031875"/>
            </a:xfrm>
            <a:prstGeom prst="rect">
              <a:avLst/>
            </a:prstGeom>
            <a:gradFill rotWithShape="0">
              <a:gsLst>
                <a:gs pos="0">
                  <a:srgbClr val="CCFF66"/>
                </a:gs>
                <a:gs pos="100000">
                  <a:srgbClr val="E0FFA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121864" name="Rectangle 135"/>
            <p:cNvSpPr>
              <a:spLocks noChangeArrowheads="1"/>
            </p:cNvSpPr>
            <p:nvPr/>
          </p:nvSpPr>
          <p:spPr bwMode="auto">
            <a:xfrm>
              <a:off x="1897750" y="2979738"/>
              <a:ext cx="5595249" cy="1033462"/>
            </a:xfrm>
            <a:prstGeom prst="rect">
              <a:avLst/>
            </a:prstGeom>
            <a:gradFill rotWithShape="0">
              <a:gsLst>
                <a:gs pos="0">
                  <a:srgbClr val="FFCC66"/>
                </a:gs>
                <a:gs pos="100000">
                  <a:srgbClr val="FFE0A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121865" name="Rectangle 136"/>
            <p:cNvSpPr>
              <a:spLocks noChangeArrowheads="1"/>
            </p:cNvSpPr>
            <p:nvPr/>
          </p:nvSpPr>
          <p:spPr bwMode="auto">
            <a:xfrm>
              <a:off x="1907276" y="4097338"/>
              <a:ext cx="5337864" cy="1033462"/>
            </a:xfrm>
            <a:prstGeom prst="rect">
              <a:avLst/>
            </a:prstGeom>
            <a:gradFill rotWithShape="0">
              <a:gsLst>
                <a:gs pos="0">
                  <a:srgbClr val="66FFCC"/>
                </a:gs>
                <a:gs pos="100000">
                  <a:srgbClr val="A3FFE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8" name="Rectangle 134"/>
            <p:cNvSpPr>
              <a:spLocks noChangeArrowheads="1"/>
            </p:cNvSpPr>
            <p:nvPr/>
          </p:nvSpPr>
          <p:spPr bwMode="auto">
            <a:xfrm>
              <a:off x="1801746" y="1811062"/>
              <a:ext cx="5595349" cy="1033795"/>
            </a:xfrm>
            <a:prstGeom prst="rect">
              <a:avLst/>
            </a:prstGeom>
            <a:gradFill rotWithShape="0">
              <a:gsLst>
                <a:gs pos="0">
                  <a:schemeClr val="accent1"/>
                </a:gs>
                <a:gs pos="100000">
                  <a:schemeClr val="accent1">
                    <a:gamma/>
                    <a:tint val="60392"/>
                    <a:invGamma/>
                  </a:schemeClr>
                </a:gs>
              </a:gsLst>
              <a:lin ang="5400000" scaled="1"/>
            </a:gradFill>
            <a:ln w="9525">
              <a:noFill/>
              <a:miter lim="800000"/>
              <a:headEnd/>
              <a:tailEnd/>
            </a:ln>
          </p:spPr>
          <p:txBody>
            <a:bodyPr wrap="none" anchor="ctr"/>
            <a:lstStyle/>
            <a:p>
              <a:pPr>
                <a:defRPr/>
              </a:pPr>
              <a:endParaRPr lang="en-GB">
                <a:ea typeface="+mn-ea"/>
                <a:cs typeface="+mn-cs"/>
              </a:endParaRPr>
            </a:p>
          </p:txBody>
        </p:sp>
        <p:sp>
          <p:nvSpPr>
            <p:cNvPr id="121867" name="Line 6"/>
            <p:cNvSpPr>
              <a:spLocks noChangeShapeType="1"/>
            </p:cNvSpPr>
            <p:nvPr/>
          </p:nvSpPr>
          <p:spPr bwMode="auto">
            <a:xfrm flipV="1">
              <a:off x="915089" y="3498850"/>
              <a:ext cx="0" cy="3589338"/>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68" name="Line 7"/>
            <p:cNvSpPr>
              <a:spLocks noChangeShapeType="1"/>
            </p:cNvSpPr>
            <p:nvPr/>
          </p:nvSpPr>
          <p:spPr bwMode="auto">
            <a:xfrm>
              <a:off x="908739" y="3487738"/>
              <a:ext cx="752475" cy="0"/>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69" name="Line 9"/>
            <p:cNvSpPr>
              <a:spLocks noChangeShapeType="1"/>
            </p:cNvSpPr>
            <p:nvPr/>
          </p:nvSpPr>
          <p:spPr bwMode="auto">
            <a:xfrm flipV="1">
              <a:off x="1661214" y="2401888"/>
              <a:ext cx="0" cy="2201862"/>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70" name="Line 10"/>
            <p:cNvSpPr>
              <a:spLocks noChangeShapeType="1"/>
            </p:cNvSpPr>
            <p:nvPr/>
          </p:nvSpPr>
          <p:spPr bwMode="auto">
            <a:xfrm>
              <a:off x="1659626" y="2405063"/>
              <a:ext cx="352425" cy="0"/>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71" name="Line 11"/>
            <p:cNvSpPr>
              <a:spLocks noChangeShapeType="1"/>
            </p:cNvSpPr>
            <p:nvPr/>
          </p:nvSpPr>
          <p:spPr bwMode="auto">
            <a:xfrm>
              <a:off x="2012051" y="2100263"/>
              <a:ext cx="0" cy="574675"/>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72" name="Line 12"/>
            <p:cNvSpPr>
              <a:spLocks noChangeShapeType="1"/>
            </p:cNvSpPr>
            <p:nvPr/>
          </p:nvSpPr>
          <p:spPr bwMode="auto">
            <a:xfrm>
              <a:off x="2012051" y="2089150"/>
              <a:ext cx="542925" cy="0"/>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73" name="Line 13"/>
            <p:cNvSpPr>
              <a:spLocks noChangeShapeType="1"/>
            </p:cNvSpPr>
            <p:nvPr/>
          </p:nvSpPr>
          <p:spPr bwMode="auto">
            <a:xfrm>
              <a:off x="2015226" y="2652713"/>
              <a:ext cx="542925" cy="0"/>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74" name="Line 14"/>
            <p:cNvSpPr>
              <a:spLocks noChangeShapeType="1"/>
            </p:cNvSpPr>
            <p:nvPr/>
          </p:nvSpPr>
          <p:spPr bwMode="auto">
            <a:xfrm>
              <a:off x="1661214" y="3490913"/>
              <a:ext cx="352425" cy="0"/>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75" name="Line 18"/>
            <p:cNvSpPr>
              <a:spLocks noChangeShapeType="1"/>
            </p:cNvSpPr>
            <p:nvPr/>
          </p:nvSpPr>
          <p:spPr bwMode="auto">
            <a:xfrm>
              <a:off x="1661214" y="4605338"/>
              <a:ext cx="352425" cy="0"/>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76" name="Line 22"/>
            <p:cNvSpPr>
              <a:spLocks noChangeShapeType="1"/>
            </p:cNvSpPr>
            <p:nvPr/>
          </p:nvSpPr>
          <p:spPr bwMode="auto">
            <a:xfrm>
              <a:off x="918264" y="7094538"/>
              <a:ext cx="752475" cy="0"/>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77" name="Text Box 36"/>
            <p:cNvSpPr txBox="1">
              <a:spLocks noChangeArrowheads="1"/>
            </p:cNvSpPr>
            <p:nvPr/>
          </p:nvSpPr>
          <p:spPr bwMode="auto">
            <a:xfrm>
              <a:off x="2515289" y="1855788"/>
              <a:ext cx="4573587" cy="4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600"/>
                <a:t>Human TAp63</a:t>
              </a:r>
              <a:r>
                <a:rPr lang="en-US" sz="1600">
                  <a:latin typeface="Symbol" charset="0"/>
                  <a:sym typeface="Symbol" charset="0"/>
                </a:rPr>
                <a:t></a:t>
              </a:r>
              <a:r>
                <a:rPr lang="en-US" sz="1600"/>
                <a:t>_003722; 14 exons; 680 aa </a:t>
              </a:r>
            </a:p>
          </p:txBody>
        </p:sp>
        <p:sp>
          <p:nvSpPr>
            <p:cNvPr id="121878" name="Text Box 37"/>
            <p:cNvSpPr txBox="1">
              <a:spLocks noChangeArrowheads="1"/>
            </p:cNvSpPr>
            <p:nvPr/>
          </p:nvSpPr>
          <p:spPr bwMode="auto">
            <a:xfrm>
              <a:off x="2496045" y="2476690"/>
              <a:ext cx="4977711" cy="4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600"/>
                <a:t>Mouse TAp63</a:t>
              </a:r>
              <a:r>
                <a:rPr lang="en-US" sz="1600">
                  <a:latin typeface="Symbol" charset="0"/>
                  <a:sym typeface="Symbol" charset="0"/>
                </a:rPr>
                <a:t></a:t>
              </a:r>
              <a:r>
                <a:rPr lang="en-US" sz="1600"/>
                <a:t>_001127259; 14 exons; 680 aa </a:t>
              </a:r>
            </a:p>
          </p:txBody>
        </p:sp>
        <p:sp>
          <p:nvSpPr>
            <p:cNvPr id="121879" name="Line 38"/>
            <p:cNvSpPr>
              <a:spLocks noChangeShapeType="1"/>
            </p:cNvSpPr>
            <p:nvPr/>
          </p:nvSpPr>
          <p:spPr bwMode="auto">
            <a:xfrm>
              <a:off x="2013639" y="3181350"/>
              <a:ext cx="0" cy="576263"/>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80" name="Line 39"/>
            <p:cNvSpPr>
              <a:spLocks noChangeShapeType="1"/>
            </p:cNvSpPr>
            <p:nvPr/>
          </p:nvSpPr>
          <p:spPr bwMode="auto">
            <a:xfrm>
              <a:off x="2013639" y="3170238"/>
              <a:ext cx="542925" cy="0"/>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81" name="Line 40"/>
            <p:cNvSpPr>
              <a:spLocks noChangeShapeType="1"/>
            </p:cNvSpPr>
            <p:nvPr/>
          </p:nvSpPr>
          <p:spPr bwMode="auto">
            <a:xfrm>
              <a:off x="2015226" y="3759200"/>
              <a:ext cx="542925" cy="0"/>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82" name="Line 41"/>
            <p:cNvSpPr>
              <a:spLocks noChangeShapeType="1"/>
            </p:cNvSpPr>
            <p:nvPr/>
          </p:nvSpPr>
          <p:spPr bwMode="auto">
            <a:xfrm>
              <a:off x="2015226" y="4316413"/>
              <a:ext cx="0" cy="574675"/>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83" name="Line 42"/>
            <p:cNvSpPr>
              <a:spLocks noChangeShapeType="1"/>
            </p:cNvSpPr>
            <p:nvPr/>
          </p:nvSpPr>
          <p:spPr bwMode="auto">
            <a:xfrm>
              <a:off x="2015226" y="4305300"/>
              <a:ext cx="542925" cy="0"/>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84" name="Line 43"/>
            <p:cNvSpPr>
              <a:spLocks noChangeShapeType="1"/>
            </p:cNvSpPr>
            <p:nvPr/>
          </p:nvSpPr>
          <p:spPr bwMode="auto">
            <a:xfrm>
              <a:off x="2016814" y="4894263"/>
              <a:ext cx="542925" cy="0"/>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85" name="Text Box 44"/>
            <p:cNvSpPr txBox="1">
              <a:spLocks noChangeArrowheads="1"/>
            </p:cNvSpPr>
            <p:nvPr/>
          </p:nvSpPr>
          <p:spPr bwMode="auto">
            <a:xfrm>
              <a:off x="2502396" y="2989453"/>
              <a:ext cx="4971361" cy="4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600"/>
                <a:t>Human TAp63</a:t>
              </a:r>
              <a:r>
                <a:rPr lang="en-US" sz="1600">
                  <a:latin typeface="Symbol" charset="0"/>
                  <a:sym typeface="Symbol" charset="0"/>
                </a:rPr>
                <a:t></a:t>
              </a:r>
              <a:r>
                <a:rPr lang="en-US" sz="1600"/>
                <a:t>_001114978; 13 exons; 555 aa </a:t>
              </a:r>
            </a:p>
          </p:txBody>
        </p:sp>
        <p:sp>
          <p:nvSpPr>
            <p:cNvPr id="121886" name="Text Box 45"/>
            <p:cNvSpPr txBox="1">
              <a:spLocks noChangeArrowheads="1"/>
            </p:cNvSpPr>
            <p:nvPr/>
          </p:nvSpPr>
          <p:spPr bwMode="auto">
            <a:xfrm>
              <a:off x="2502396" y="3589527"/>
              <a:ext cx="4971361" cy="4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600"/>
                <a:t>Mouse TAp63</a:t>
              </a:r>
              <a:r>
                <a:rPr lang="en-US" sz="1600">
                  <a:latin typeface="Symbol" charset="0"/>
                  <a:sym typeface="Symbol" charset="0"/>
                </a:rPr>
                <a:t></a:t>
              </a:r>
              <a:r>
                <a:rPr lang="en-US" sz="1600"/>
                <a:t>_001127260; 13 exons; 555 aa </a:t>
              </a:r>
            </a:p>
          </p:txBody>
        </p:sp>
        <p:sp>
          <p:nvSpPr>
            <p:cNvPr id="121887" name="Text Box 46"/>
            <p:cNvSpPr txBox="1">
              <a:spLocks noChangeArrowheads="1"/>
            </p:cNvSpPr>
            <p:nvPr/>
          </p:nvSpPr>
          <p:spPr bwMode="auto">
            <a:xfrm>
              <a:off x="2510332" y="4102291"/>
              <a:ext cx="4971362" cy="4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600"/>
                <a:t>Human TAp63</a:t>
              </a:r>
              <a:r>
                <a:rPr lang="en-US" sz="1600">
                  <a:latin typeface="Symbol" charset="0"/>
                  <a:sym typeface="Symbol" charset="0"/>
                </a:rPr>
                <a:t></a:t>
              </a:r>
              <a:r>
                <a:rPr lang="en-US" sz="1600"/>
                <a:t>_001114979; 11 exons; 487 aa </a:t>
              </a:r>
            </a:p>
          </p:txBody>
        </p:sp>
        <p:sp>
          <p:nvSpPr>
            <p:cNvPr id="121888" name="Text Box 47"/>
            <p:cNvSpPr txBox="1">
              <a:spLocks noChangeArrowheads="1"/>
            </p:cNvSpPr>
            <p:nvPr/>
          </p:nvSpPr>
          <p:spPr bwMode="auto">
            <a:xfrm>
              <a:off x="2510332" y="4703953"/>
              <a:ext cx="4971362" cy="4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600"/>
                <a:t>Mouse TAp63</a:t>
              </a:r>
              <a:r>
                <a:rPr lang="en-US" sz="1600">
                  <a:latin typeface="Symbol" charset="0"/>
                  <a:sym typeface="Symbol" charset="0"/>
                </a:rPr>
                <a:t></a:t>
              </a:r>
              <a:r>
                <a:rPr lang="en-US" sz="1600"/>
                <a:t>_001127261;  11 exons; 483 aa </a:t>
              </a:r>
            </a:p>
          </p:txBody>
        </p:sp>
        <p:sp>
          <p:nvSpPr>
            <p:cNvPr id="121889" name="Line 48"/>
            <p:cNvSpPr>
              <a:spLocks noChangeShapeType="1"/>
            </p:cNvSpPr>
            <p:nvPr/>
          </p:nvSpPr>
          <p:spPr bwMode="auto">
            <a:xfrm flipV="1">
              <a:off x="1670739" y="6027738"/>
              <a:ext cx="0" cy="2201862"/>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90" name="Line 49"/>
            <p:cNvSpPr>
              <a:spLocks noChangeShapeType="1"/>
            </p:cNvSpPr>
            <p:nvPr/>
          </p:nvSpPr>
          <p:spPr bwMode="auto">
            <a:xfrm>
              <a:off x="1669151" y="6030913"/>
              <a:ext cx="352425" cy="0"/>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91" name="Line 50"/>
            <p:cNvSpPr>
              <a:spLocks noChangeShapeType="1"/>
            </p:cNvSpPr>
            <p:nvPr/>
          </p:nvSpPr>
          <p:spPr bwMode="auto">
            <a:xfrm>
              <a:off x="2021576" y="5726113"/>
              <a:ext cx="0" cy="574675"/>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92" name="Line 51"/>
            <p:cNvSpPr>
              <a:spLocks noChangeShapeType="1"/>
            </p:cNvSpPr>
            <p:nvPr/>
          </p:nvSpPr>
          <p:spPr bwMode="auto">
            <a:xfrm>
              <a:off x="2021576" y="5715000"/>
              <a:ext cx="542925" cy="0"/>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93" name="Line 52"/>
            <p:cNvSpPr>
              <a:spLocks noChangeShapeType="1"/>
            </p:cNvSpPr>
            <p:nvPr/>
          </p:nvSpPr>
          <p:spPr bwMode="auto">
            <a:xfrm>
              <a:off x="2024751" y="6303963"/>
              <a:ext cx="542925" cy="0"/>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94" name="Line 53"/>
            <p:cNvSpPr>
              <a:spLocks noChangeShapeType="1"/>
            </p:cNvSpPr>
            <p:nvPr/>
          </p:nvSpPr>
          <p:spPr bwMode="auto">
            <a:xfrm>
              <a:off x="1670739" y="7116763"/>
              <a:ext cx="352425" cy="0"/>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95" name="Line 54"/>
            <p:cNvSpPr>
              <a:spLocks noChangeShapeType="1"/>
            </p:cNvSpPr>
            <p:nvPr/>
          </p:nvSpPr>
          <p:spPr bwMode="auto">
            <a:xfrm>
              <a:off x="1670739" y="8231188"/>
              <a:ext cx="352425" cy="0"/>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96" name="Text Box 55"/>
            <p:cNvSpPr txBox="1">
              <a:spLocks noChangeArrowheads="1"/>
            </p:cNvSpPr>
            <p:nvPr/>
          </p:nvSpPr>
          <p:spPr bwMode="auto">
            <a:xfrm>
              <a:off x="2505570" y="5500879"/>
              <a:ext cx="4971361" cy="4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600"/>
                <a:t>Human </a:t>
              </a:r>
              <a:r>
                <a:rPr lang="en-US" sz="1600">
                  <a:latin typeface="Symbol" charset="0"/>
                  <a:sym typeface="Symbol" charset="0"/>
                </a:rPr>
                <a:t></a:t>
              </a:r>
              <a:r>
                <a:rPr lang="en-US" sz="1600"/>
                <a:t>Np63</a:t>
              </a:r>
              <a:r>
                <a:rPr lang="en-US" sz="1600">
                  <a:latin typeface="Symbol" charset="0"/>
                  <a:sym typeface="Symbol" charset="0"/>
                </a:rPr>
                <a:t></a:t>
              </a:r>
              <a:r>
                <a:rPr lang="en-US" sz="1600"/>
                <a:t>_001114980; 12 exons; 586 aa </a:t>
              </a:r>
            </a:p>
          </p:txBody>
        </p:sp>
        <p:sp>
          <p:nvSpPr>
            <p:cNvPr id="121897" name="Text Box 56"/>
            <p:cNvSpPr txBox="1">
              <a:spLocks noChangeArrowheads="1"/>
            </p:cNvSpPr>
            <p:nvPr/>
          </p:nvSpPr>
          <p:spPr bwMode="auto">
            <a:xfrm>
              <a:off x="2505570" y="6102540"/>
              <a:ext cx="4971361" cy="4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600"/>
                <a:t>Mouse </a:t>
              </a:r>
              <a:r>
                <a:rPr lang="en-US" sz="1600">
                  <a:latin typeface="Symbol" charset="0"/>
                  <a:sym typeface="Symbol" charset="0"/>
                </a:rPr>
                <a:t></a:t>
              </a:r>
              <a:r>
                <a:rPr lang="en-US" sz="1600"/>
                <a:t>Np63</a:t>
              </a:r>
              <a:r>
                <a:rPr lang="en-US" sz="1600">
                  <a:latin typeface="Symbol" charset="0"/>
                  <a:sym typeface="Symbol" charset="0"/>
                </a:rPr>
                <a:t></a:t>
              </a:r>
              <a:r>
                <a:rPr lang="en-US" sz="1600"/>
                <a:t>_011641;       12 exons; 586 aa </a:t>
              </a:r>
            </a:p>
          </p:txBody>
        </p:sp>
        <p:sp>
          <p:nvSpPr>
            <p:cNvPr id="121898" name="Line 57"/>
            <p:cNvSpPr>
              <a:spLocks noChangeShapeType="1"/>
            </p:cNvSpPr>
            <p:nvPr/>
          </p:nvSpPr>
          <p:spPr bwMode="auto">
            <a:xfrm>
              <a:off x="2023164" y="6807200"/>
              <a:ext cx="0" cy="576263"/>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99" name="Line 58"/>
            <p:cNvSpPr>
              <a:spLocks noChangeShapeType="1"/>
            </p:cNvSpPr>
            <p:nvPr/>
          </p:nvSpPr>
          <p:spPr bwMode="auto">
            <a:xfrm>
              <a:off x="2023164" y="6796088"/>
              <a:ext cx="542925" cy="0"/>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00" name="Line 59"/>
            <p:cNvSpPr>
              <a:spLocks noChangeShapeType="1"/>
            </p:cNvSpPr>
            <p:nvPr/>
          </p:nvSpPr>
          <p:spPr bwMode="auto">
            <a:xfrm>
              <a:off x="2024751" y="7385050"/>
              <a:ext cx="542925" cy="0"/>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01" name="Line 60"/>
            <p:cNvSpPr>
              <a:spLocks noChangeShapeType="1"/>
            </p:cNvSpPr>
            <p:nvPr/>
          </p:nvSpPr>
          <p:spPr bwMode="auto">
            <a:xfrm>
              <a:off x="2024751" y="7942263"/>
              <a:ext cx="0" cy="574675"/>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02" name="Line 61"/>
            <p:cNvSpPr>
              <a:spLocks noChangeShapeType="1"/>
            </p:cNvSpPr>
            <p:nvPr/>
          </p:nvSpPr>
          <p:spPr bwMode="auto">
            <a:xfrm>
              <a:off x="2024751" y="7931150"/>
              <a:ext cx="542925" cy="0"/>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03" name="Line 62"/>
            <p:cNvSpPr>
              <a:spLocks noChangeShapeType="1"/>
            </p:cNvSpPr>
            <p:nvPr/>
          </p:nvSpPr>
          <p:spPr bwMode="auto">
            <a:xfrm>
              <a:off x="2026339" y="8520113"/>
              <a:ext cx="542925" cy="0"/>
            </a:xfrm>
            <a:prstGeom prst="line">
              <a:avLst/>
            </a:prstGeom>
            <a:noFill/>
            <a:ln w="38100">
              <a:solidFill>
                <a:srgbClr val="004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904" name="Text Box 63"/>
            <p:cNvSpPr txBox="1">
              <a:spLocks noChangeArrowheads="1"/>
            </p:cNvSpPr>
            <p:nvPr/>
          </p:nvSpPr>
          <p:spPr bwMode="auto">
            <a:xfrm>
              <a:off x="2511920" y="6615304"/>
              <a:ext cx="4971361" cy="4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600"/>
                <a:t>Human </a:t>
              </a:r>
              <a:r>
                <a:rPr lang="en-US" sz="1600">
                  <a:latin typeface="Symbol" charset="0"/>
                  <a:sym typeface="Symbol" charset="0"/>
                </a:rPr>
                <a:t></a:t>
              </a:r>
              <a:r>
                <a:rPr lang="en-US" sz="1600"/>
                <a:t>Np63</a:t>
              </a:r>
              <a:r>
                <a:rPr lang="en-US" sz="1600">
                  <a:latin typeface="Symbol" charset="0"/>
                  <a:sym typeface="Symbol" charset="0"/>
                </a:rPr>
                <a:t></a:t>
              </a:r>
              <a:r>
                <a:rPr lang="en-US" sz="1600"/>
                <a:t>_001114981; 11 exons; 461 aa </a:t>
              </a:r>
            </a:p>
          </p:txBody>
        </p:sp>
        <p:sp>
          <p:nvSpPr>
            <p:cNvPr id="121905" name="Text Box 64"/>
            <p:cNvSpPr txBox="1">
              <a:spLocks noChangeArrowheads="1"/>
            </p:cNvSpPr>
            <p:nvPr/>
          </p:nvSpPr>
          <p:spPr bwMode="auto">
            <a:xfrm>
              <a:off x="2511920" y="7215378"/>
              <a:ext cx="4971361" cy="4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600"/>
                <a:t>Mouse </a:t>
              </a:r>
              <a:r>
                <a:rPr lang="en-US" sz="1600">
                  <a:latin typeface="Symbol" charset="0"/>
                  <a:sym typeface="Symbol" charset="0"/>
                </a:rPr>
                <a:t></a:t>
              </a:r>
              <a:r>
                <a:rPr lang="en-US" sz="1600"/>
                <a:t>Np63</a:t>
              </a:r>
              <a:r>
                <a:rPr lang="en-US" sz="1600">
                  <a:latin typeface="Symbol" charset="0"/>
                  <a:sym typeface="Symbol" charset="0"/>
                </a:rPr>
                <a:t></a:t>
              </a:r>
              <a:r>
                <a:rPr lang="en-US" sz="1600"/>
                <a:t>_001127262;  11 exons; 461 aa </a:t>
              </a:r>
            </a:p>
          </p:txBody>
        </p:sp>
        <p:sp>
          <p:nvSpPr>
            <p:cNvPr id="121906" name="Text Box 65"/>
            <p:cNvSpPr txBox="1">
              <a:spLocks noChangeArrowheads="1"/>
            </p:cNvSpPr>
            <p:nvPr/>
          </p:nvSpPr>
          <p:spPr bwMode="auto">
            <a:xfrm>
              <a:off x="2519858" y="7728141"/>
              <a:ext cx="4971362" cy="4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600"/>
                <a:t>Human </a:t>
              </a:r>
              <a:r>
                <a:rPr lang="en-US" sz="1600">
                  <a:latin typeface="Symbol" charset="0"/>
                  <a:sym typeface="Symbol" charset="0"/>
                </a:rPr>
                <a:t></a:t>
              </a:r>
              <a:r>
                <a:rPr lang="en-US" sz="1600"/>
                <a:t>Np63</a:t>
              </a:r>
              <a:r>
                <a:rPr lang="en-US" sz="1600">
                  <a:latin typeface="Symbol" charset="0"/>
                  <a:sym typeface="Symbol" charset="0"/>
                </a:rPr>
                <a:t></a:t>
              </a:r>
              <a:r>
                <a:rPr lang="en-US" sz="1600"/>
                <a:t>_001114982; 9 exons; 393 aa </a:t>
              </a:r>
            </a:p>
          </p:txBody>
        </p:sp>
        <p:sp>
          <p:nvSpPr>
            <p:cNvPr id="121907" name="Text Box 66"/>
            <p:cNvSpPr txBox="1">
              <a:spLocks noChangeArrowheads="1"/>
            </p:cNvSpPr>
            <p:nvPr/>
          </p:nvSpPr>
          <p:spPr bwMode="auto">
            <a:xfrm>
              <a:off x="2519858" y="8329804"/>
              <a:ext cx="4971362" cy="4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600"/>
                <a:t>Mouse </a:t>
              </a:r>
              <a:r>
                <a:rPr lang="en-US" sz="1600">
                  <a:latin typeface="Symbol" charset="0"/>
                  <a:sym typeface="Symbol" charset="0"/>
                </a:rPr>
                <a:t></a:t>
              </a:r>
              <a:r>
                <a:rPr lang="en-US" sz="1600"/>
                <a:t>Np63</a:t>
              </a:r>
              <a:r>
                <a:rPr lang="en-US" sz="1600">
                  <a:latin typeface="Symbol" charset="0"/>
                  <a:sym typeface="Symbol" charset="0"/>
                </a:rPr>
                <a:t></a:t>
              </a:r>
              <a:r>
                <a:rPr lang="en-US" sz="1600"/>
                <a:t>_001127263;  9 exons; 393 aa </a:t>
              </a:r>
            </a:p>
          </p:txBody>
        </p:sp>
        <p:sp>
          <p:nvSpPr>
            <p:cNvPr id="121908" name="Text Box 142"/>
            <p:cNvSpPr txBox="1">
              <a:spLocks noChangeArrowheads="1"/>
            </p:cNvSpPr>
            <p:nvPr/>
          </p:nvSpPr>
          <p:spPr bwMode="auto">
            <a:xfrm>
              <a:off x="771137" y="1789113"/>
              <a:ext cx="471489" cy="46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r>
                <a:rPr lang="en-US" sz="1600"/>
                <a:t>(B)</a:t>
              </a:r>
            </a:p>
          </p:txBody>
        </p:sp>
      </p:grpSp>
    </p:spTree>
    <p:extLst>
      <p:ext uri="{BB962C8B-B14F-4D97-AF65-F5344CB8AC3E}">
        <p14:creationId xmlns:p14="http://schemas.microsoft.com/office/powerpoint/2010/main" val="25610180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B13B5AEC-6C14-6B45-A827-02FC53A19716}" type="slidenum">
              <a:rPr lang="it-IT" sz="1400"/>
              <a:pPr eaLnBrk="1" hangingPunct="1"/>
              <a:t>22</a:t>
            </a:fld>
            <a:endParaRPr lang="it-IT" sz="1400"/>
          </a:p>
        </p:txBody>
      </p:sp>
      <p:sp>
        <p:nvSpPr>
          <p:cNvPr id="122882" name="Text Box 2"/>
          <p:cNvSpPr txBox="1">
            <a:spLocks noChangeArrowheads="1"/>
          </p:cNvSpPr>
          <p:nvPr/>
        </p:nvSpPr>
        <p:spPr bwMode="auto">
          <a:xfrm>
            <a:off x="1579563" y="128588"/>
            <a:ext cx="55800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r>
              <a:rPr lang="it-IT" sz="2800">
                <a:solidFill>
                  <a:srgbClr val="FF3300"/>
                </a:solidFill>
              </a:rPr>
              <a:t>I geni possono essere sovrapposti</a:t>
            </a:r>
            <a:endParaRPr lang="it-IT" sz="2800" b="1">
              <a:solidFill>
                <a:srgbClr val="FF3300"/>
              </a:solidFill>
            </a:endParaRPr>
          </a:p>
        </p:txBody>
      </p:sp>
      <p:sp>
        <p:nvSpPr>
          <p:cNvPr id="122883" name="Rectangle 6"/>
          <p:cNvSpPr>
            <a:spLocks noChangeArrowheads="1"/>
          </p:cNvSpPr>
          <p:nvPr/>
        </p:nvSpPr>
        <p:spPr bwMode="auto">
          <a:xfrm>
            <a:off x="358775" y="793750"/>
            <a:ext cx="8451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t>I geni possono essere sovrapposti tra loro, nello stesso orientamento o  in orientamento opposto, o anche essere completamente contenuti in altri geni. </a:t>
            </a:r>
          </a:p>
        </p:txBody>
      </p:sp>
      <p:pic>
        <p:nvPicPr>
          <p:cNvPr id="122884" name="Picture 7" descr="mutyh-flj13949-tes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888" y="1531938"/>
            <a:ext cx="5380037"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5" name="Rectangle 8"/>
          <p:cNvSpPr>
            <a:spLocks noChangeArrowheads="1"/>
          </p:cNvSpPr>
          <p:nvPr/>
        </p:nvSpPr>
        <p:spPr bwMode="auto">
          <a:xfrm>
            <a:off x="469900" y="2695575"/>
            <a:ext cx="8102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GB" sz="1600"/>
              <a:t>L’introne 26 del gene </a:t>
            </a:r>
            <a:r>
              <a:rPr lang="en-GB" sz="1600" i="1">
                <a:solidFill>
                  <a:srgbClr val="0000FF"/>
                </a:solidFill>
              </a:rPr>
              <a:t>neurofibromatosis type I </a:t>
            </a:r>
            <a:r>
              <a:rPr lang="en-GB" sz="1600">
                <a:solidFill>
                  <a:srgbClr val="0000FF"/>
                </a:solidFill>
              </a:rPr>
              <a:t>(NF1)</a:t>
            </a:r>
            <a:r>
              <a:rPr lang="en-GB" sz="1600"/>
              <a:t> contiene 3 geni diversi nell’orientamento opposto (</a:t>
            </a:r>
            <a:r>
              <a:rPr lang="en-GB" sz="1600">
                <a:solidFill>
                  <a:srgbClr val="0000FF"/>
                </a:solidFill>
              </a:rPr>
              <a:t>OMGP, EVI2A, EVI2B</a:t>
            </a:r>
            <a:r>
              <a:rPr lang="en-GB" sz="1600"/>
              <a:t>). </a:t>
            </a:r>
          </a:p>
        </p:txBody>
      </p:sp>
      <p:sp>
        <p:nvSpPr>
          <p:cNvPr id="122886" name="Rectangle 9"/>
          <p:cNvSpPr>
            <a:spLocks noChangeArrowheads="1"/>
          </p:cNvSpPr>
          <p:nvPr/>
        </p:nvSpPr>
        <p:spPr bwMode="auto">
          <a:xfrm>
            <a:off x="2362200" y="6507163"/>
            <a:ext cx="4878388" cy="27463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a:t>vedi: http://posnania.biotec.psu.edu/research/overlapping_genes.html</a:t>
            </a:r>
          </a:p>
        </p:txBody>
      </p:sp>
      <p:graphicFrame>
        <p:nvGraphicFramePr>
          <p:cNvPr id="122887" name="Object 2"/>
          <p:cNvGraphicFramePr>
            <a:graphicFrameLocks noChangeAspect="1"/>
          </p:cNvGraphicFramePr>
          <p:nvPr/>
        </p:nvGraphicFramePr>
        <p:xfrm>
          <a:off x="768350" y="3441700"/>
          <a:ext cx="7658100" cy="2466975"/>
        </p:xfrm>
        <a:graphic>
          <a:graphicData uri="http://schemas.openxmlformats.org/presentationml/2006/ole">
            <mc:AlternateContent xmlns:mc="http://schemas.openxmlformats.org/markup-compatibility/2006">
              <mc:Choice xmlns:v="urn:schemas-microsoft-com:vml" Requires="v">
                <p:oleObj spid="_x0000_s174083" name="Bitmap Image" r:id="rId5" imgW="7466667" imgH="2200582" progId="Paint.Picture">
                  <p:embed/>
                </p:oleObj>
              </mc:Choice>
              <mc:Fallback>
                <p:oleObj name="Bitmap Image" r:id="rId5" imgW="7466667" imgH="2200582"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350" y="3441700"/>
                        <a:ext cx="76581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364564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009900"/>
            <a:ext cx="37719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78"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49600"/>
            <a:ext cx="4749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79" name="Immagin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5499100"/>
            <a:ext cx="22733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0" name="Immagin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626100"/>
            <a:ext cx="500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CasellaDiTesto 7"/>
          <p:cNvSpPr txBox="1">
            <a:spLocks noChangeArrowheads="1"/>
          </p:cNvSpPr>
          <p:nvPr/>
        </p:nvSpPr>
        <p:spPr bwMode="auto">
          <a:xfrm>
            <a:off x="127000" y="317500"/>
            <a:ext cx="8945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r>
              <a:rPr lang="en-US">
                <a:solidFill>
                  <a:srgbClr val="FF0000"/>
                </a:solidFill>
                <a:latin typeface="Calibri" charset="0"/>
              </a:rPr>
              <a:t>Uno stesso gene può esprimere proteine con funzioni opposte: l</a:t>
            </a:r>
            <a:r>
              <a:rPr lang="ja-JP" altLang="en-US">
                <a:solidFill>
                  <a:srgbClr val="FF0000"/>
                </a:solidFill>
                <a:latin typeface="Calibri" charset="0"/>
              </a:rPr>
              <a:t>’</a:t>
            </a:r>
            <a:r>
              <a:rPr lang="en-US" altLang="ja-JP">
                <a:solidFill>
                  <a:srgbClr val="FF0000"/>
                </a:solidFill>
                <a:latin typeface="Calibri" charset="0"/>
              </a:rPr>
              <a:t>esempio dell</a:t>
            </a:r>
            <a:r>
              <a:rPr lang="ja-JP" altLang="en-US">
                <a:solidFill>
                  <a:srgbClr val="FF0000"/>
                </a:solidFill>
                <a:latin typeface="Calibri" charset="0"/>
              </a:rPr>
              <a:t>’</a:t>
            </a:r>
            <a:r>
              <a:rPr lang="en-US" altLang="ja-JP">
                <a:solidFill>
                  <a:srgbClr val="FF0000"/>
                </a:solidFill>
                <a:latin typeface="Calibri" charset="0"/>
              </a:rPr>
              <a:t>attività della Caspasi 9 (CASP9)  </a:t>
            </a:r>
            <a:endParaRPr lang="en-US">
              <a:solidFill>
                <a:srgbClr val="FF0000"/>
              </a:solidFill>
              <a:latin typeface="Calibri" charset="0"/>
            </a:endParaRPr>
          </a:p>
        </p:txBody>
      </p:sp>
      <p:sp>
        <p:nvSpPr>
          <p:cNvPr id="126982" name="CasellaDiTesto 8"/>
          <p:cNvSpPr txBox="1">
            <a:spLocks noChangeArrowheads="1"/>
          </p:cNvSpPr>
          <p:nvPr/>
        </p:nvSpPr>
        <p:spPr bwMode="auto">
          <a:xfrm>
            <a:off x="304800" y="1854200"/>
            <a:ext cx="8691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Calibri" charset="0"/>
              </a:rPr>
              <a:t>La forma costitutiva della proteina (CASP9, 9 esoni, 416 aa) induce apoptosi. Essa contiene un </a:t>
            </a:r>
            <a:r>
              <a:rPr lang="en-US" sz="1800">
                <a:solidFill>
                  <a:srgbClr val="0000FF"/>
                </a:solidFill>
                <a:latin typeface="Calibri" charset="0"/>
              </a:rPr>
              <a:t>Caspase recruitment domain (CARD) </a:t>
            </a:r>
            <a:r>
              <a:rPr lang="en-US" sz="1800">
                <a:latin typeface="Calibri" charset="0"/>
              </a:rPr>
              <a:t>e un dominio caspasi </a:t>
            </a:r>
            <a:r>
              <a:rPr lang="en-US" sz="1800">
                <a:solidFill>
                  <a:srgbClr val="0000FF"/>
                </a:solidFill>
                <a:latin typeface="Calibri" charset="0"/>
              </a:rPr>
              <a:t>Peptidase_C14</a:t>
            </a:r>
            <a:r>
              <a:rPr lang="en-US" sz="1800">
                <a:latin typeface="Calibri" charset="0"/>
              </a:rPr>
              <a:t>. </a:t>
            </a:r>
          </a:p>
        </p:txBody>
      </p:sp>
      <p:sp>
        <p:nvSpPr>
          <p:cNvPr id="126983" name="CasellaDiTesto 9"/>
          <p:cNvSpPr txBox="1">
            <a:spLocks noChangeArrowheads="1"/>
          </p:cNvSpPr>
          <p:nvPr/>
        </p:nvSpPr>
        <p:spPr bwMode="auto">
          <a:xfrm>
            <a:off x="304800" y="4305300"/>
            <a:ext cx="86915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Calibri" charset="0"/>
              </a:rPr>
              <a:t>L</a:t>
            </a:r>
            <a:r>
              <a:rPr lang="ja-JP" altLang="en-US" sz="1800">
                <a:latin typeface="Calibri" charset="0"/>
              </a:rPr>
              <a:t>’</a:t>
            </a:r>
            <a:r>
              <a:rPr lang="en-US" altLang="ja-JP" sz="1800">
                <a:latin typeface="Calibri" charset="0"/>
              </a:rPr>
              <a:t>isoforma più corta della proteina  (CASP9S, 5 esoni, 266 aa) contiene un dominio </a:t>
            </a:r>
            <a:r>
              <a:rPr lang="en-US" altLang="ja-JP" sz="1800">
                <a:solidFill>
                  <a:srgbClr val="0000FF"/>
                </a:solidFill>
                <a:latin typeface="Calibri" charset="0"/>
              </a:rPr>
              <a:t>Caspase recruitment domain (CARD) </a:t>
            </a:r>
            <a:r>
              <a:rPr lang="en-US" altLang="ja-JP" sz="1800">
                <a:latin typeface="Calibri" charset="0"/>
              </a:rPr>
              <a:t>e un dominio tronco della </a:t>
            </a:r>
            <a:r>
              <a:rPr lang="en-US" altLang="ja-JP" sz="1800">
                <a:solidFill>
                  <a:srgbClr val="0000FF"/>
                </a:solidFill>
                <a:latin typeface="Calibri" charset="0"/>
              </a:rPr>
              <a:t>Peptidase_C14</a:t>
            </a:r>
            <a:r>
              <a:rPr lang="en-US" altLang="ja-JP" sz="1800">
                <a:latin typeface="Calibri" charset="0"/>
              </a:rPr>
              <a:t>. Questa isoforma è priva dell</a:t>
            </a:r>
            <a:r>
              <a:rPr lang="ja-JP" altLang="en-US" sz="1800">
                <a:latin typeface="Calibri" charset="0"/>
              </a:rPr>
              <a:t>’</a:t>
            </a:r>
            <a:r>
              <a:rPr lang="en-US" altLang="ja-JP" sz="1800">
                <a:latin typeface="Calibri" charset="0"/>
              </a:rPr>
              <a:t>attività proteasica e agisce da inibitore dell</a:t>
            </a:r>
            <a:r>
              <a:rPr lang="ja-JP" altLang="en-US" sz="1800">
                <a:latin typeface="Calibri" charset="0"/>
              </a:rPr>
              <a:t>’</a:t>
            </a:r>
            <a:r>
              <a:rPr lang="en-US" altLang="ja-JP" sz="1800">
                <a:latin typeface="Calibri" charset="0"/>
              </a:rPr>
              <a:t>apoptosi. </a:t>
            </a:r>
            <a:endParaRPr lang="en-US" sz="1800">
              <a:latin typeface="Calibri" charset="0"/>
            </a:endParaRPr>
          </a:p>
        </p:txBody>
      </p:sp>
    </p:spTree>
    <p:extLst>
      <p:ext uri="{BB962C8B-B14F-4D97-AF65-F5344CB8AC3E}">
        <p14:creationId xmlns:p14="http://schemas.microsoft.com/office/powerpoint/2010/main" val="36231958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CasellaDiTesto 7"/>
          <p:cNvSpPr txBox="1">
            <a:spLocks noChangeArrowheads="1"/>
          </p:cNvSpPr>
          <p:nvPr/>
        </p:nvSpPr>
        <p:spPr bwMode="auto">
          <a:xfrm>
            <a:off x="152400" y="50800"/>
            <a:ext cx="891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r>
              <a:rPr lang="en-US">
                <a:solidFill>
                  <a:srgbClr val="FF0000"/>
                </a:solidFill>
                <a:latin typeface="Calibri" charset="0"/>
              </a:rPr>
              <a:t>Uno stesso gene può codificare per proteine indirizzate a diversi compartimenti cellulari: l</a:t>
            </a:r>
            <a:r>
              <a:rPr lang="ja-JP" altLang="en-US">
                <a:solidFill>
                  <a:srgbClr val="FF0000"/>
                </a:solidFill>
                <a:latin typeface="Calibri" charset="0"/>
              </a:rPr>
              <a:t>’</a:t>
            </a:r>
            <a:r>
              <a:rPr lang="en-US" altLang="ja-JP">
                <a:solidFill>
                  <a:srgbClr val="FF0000"/>
                </a:solidFill>
                <a:latin typeface="Calibri" charset="0"/>
              </a:rPr>
              <a:t>esempio del gene NFS1</a:t>
            </a:r>
            <a:endParaRPr lang="en-US">
              <a:solidFill>
                <a:srgbClr val="FF0000"/>
              </a:solidFill>
              <a:latin typeface="Calibri" charset="0"/>
            </a:endParaRPr>
          </a:p>
        </p:txBody>
      </p:sp>
      <p:sp>
        <p:nvSpPr>
          <p:cNvPr id="128002" name="CasellaDiTesto 8"/>
          <p:cNvSpPr txBox="1">
            <a:spLocks noChangeArrowheads="1"/>
          </p:cNvSpPr>
          <p:nvPr/>
        </p:nvSpPr>
        <p:spPr bwMode="auto">
          <a:xfrm>
            <a:off x="261938" y="3873500"/>
            <a:ext cx="8772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just" eaLnBrk="1" hangingPunct="1"/>
            <a:r>
              <a:rPr lang="en-US" sz="1600">
                <a:latin typeface="Calibri" charset="0"/>
              </a:rPr>
              <a:t>L</a:t>
            </a:r>
            <a:r>
              <a:rPr lang="ja-JP" altLang="en-US" sz="1600">
                <a:latin typeface="Calibri" charset="0"/>
              </a:rPr>
              <a:t>’</a:t>
            </a:r>
            <a:r>
              <a:rPr lang="en-US" altLang="ja-JP" sz="1600">
                <a:latin typeface="Calibri" charset="0"/>
              </a:rPr>
              <a:t>isoforma che codifica per la proteina mitocondriale (457 aa) contiene un peptide segnale e un dominio aminotrasnferasico. </a:t>
            </a:r>
            <a:endParaRPr lang="en-US" sz="1600">
              <a:latin typeface="Calibri" charset="0"/>
            </a:endParaRPr>
          </a:p>
        </p:txBody>
      </p:sp>
      <p:sp>
        <p:nvSpPr>
          <p:cNvPr id="128003" name="CasellaDiTesto 9"/>
          <p:cNvSpPr txBox="1">
            <a:spLocks noChangeArrowheads="1"/>
          </p:cNvSpPr>
          <p:nvPr/>
        </p:nvSpPr>
        <p:spPr bwMode="auto">
          <a:xfrm>
            <a:off x="304800" y="5903913"/>
            <a:ext cx="8691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600">
                <a:latin typeface="Calibri" charset="0"/>
              </a:rPr>
              <a:t>L</a:t>
            </a:r>
            <a:r>
              <a:rPr lang="ja-JP" altLang="en-US" sz="1600">
                <a:latin typeface="Calibri" charset="0"/>
              </a:rPr>
              <a:t>’</a:t>
            </a:r>
            <a:r>
              <a:rPr lang="en-US" altLang="ja-JP" sz="1600">
                <a:latin typeface="Calibri" charset="0"/>
              </a:rPr>
              <a:t>altra isoforma, che deriva sa un sito di inizio alternativo della trascrizione codifica per una proteina più corta (397 aa) </a:t>
            </a:r>
            <a:r>
              <a:rPr lang="en-US" altLang="ja-JP" sz="1600">
                <a:solidFill>
                  <a:srgbClr val="0000FF"/>
                </a:solidFill>
                <a:latin typeface="Calibri" charset="0"/>
              </a:rPr>
              <a:t> </a:t>
            </a:r>
            <a:r>
              <a:rPr lang="en-US" altLang="ja-JP" sz="1600">
                <a:latin typeface="Calibri" charset="0"/>
              </a:rPr>
              <a:t>priva del peptide segnale ma contenente il dominio aminotransferasico. </a:t>
            </a:r>
            <a:endParaRPr lang="en-US" sz="1600">
              <a:latin typeface="Calibri" charset="0"/>
            </a:endParaRPr>
          </a:p>
        </p:txBody>
      </p:sp>
      <p:pic>
        <p:nvPicPr>
          <p:cNvPr id="128004" name="Picture 10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2400300"/>
            <a:ext cx="8826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5" name="Picture 1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781300"/>
            <a:ext cx="3505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AutoShape 1035"/>
          <p:cNvSpPr>
            <a:spLocks noChangeArrowheads="1"/>
          </p:cNvSpPr>
          <p:nvPr/>
        </p:nvSpPr>
        <p:spPr bwMode="auto">
          <a:xfrm rot="16200000">
            <a:off x="2981325" y="3049588"/>
            <a:ext cx="285750" cy="304800"/>
          </a:xfrm>
          <a:prstGeom prst="triangle">
            <a:avLst>
              <a:gd name="adj" fmla="val 50000"/>
            </a:avLst>
          </a:prstGeom>
          <a:gradFill rotWithShape="0">
            <a:gsLst>
              <a:gs pos="0">
                <a:schemeClr val="accent1">
                  <a:gamma/>
                  <a:shade val="46275"/>
                  <a:invGamma/>
                </a:schemeClr>
              </a:gs>
              <a:gs pos="100000">
                <a:schemeClr val="accent1"/>
              </a:gs>
            </a:gsLst>
            <a:lin ang="18900000" scaled="1"/>
          </a:gra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defRPr/>
            </a:pPr>
            <a:endParaRPr lang="en-GB">
              <a:ea typeface="+mn-ea"/>
              <a:cs typeface="+mn-cs"/>
            </a:endParaRPr>
          </a:p>
        </p:txBody>
      </p:sp>
      <p:pic>
        <p:nvPicPr>
          <p:cNvPr id="128007" name="Picture 10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700" y="5067300"/>
            <a:ext cx="30099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8" name="Picture 10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737100"/>
            <a:ext cx="82296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9" name="Rectangle 1038"/>
          <p:cNvSpPr>
            <a:spLocks noChangeArrowheads="1"/>
          </p:cNvSpPr>
          <p:nvPr/>
        </p:nvSpPr>
        <p:spPr bwMode="auto">
          <a:xfrm>
            <a:off x="300038" y="1069975"/>
            <a:ext cx="85391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600">
                <a:latin typeface="Calibri" charset="0"/>
              </a:rPr>
              <a:t>La proteina codificata dal gene NFS1 fornisce zolfo inorganico ai cluster ferro-zolfo rimuovendo lo zolfo dalla cisteina, e formando alanina nel processo. Questo gene utilizza siti di inizio alternativi della traduzione per generare una isoforma mitocondriale ed una isoforma citoplasmatica. La selezione del sito di inizio della traduzione è regolata dal pH citosolico.</a:t>
            </a:r>
          </a:p>
        </p:txBody>
      </p:sp>
    </p:spTree>
    <p:extLst>
      <p:ext uri="{BB962C8B-B14F-4D97-AF65-F5344CB8AC3E}">
        <p14:creationId xmlns:p14="http://schemas.microsoft.com/office/powerpoint/2010/main" val="326791208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CasellaDiTesto 7"/>
          <p:cNvSpPr txBox="1">
            <a:spLocks noChangeArrowheads="1"/>
          </p:cNvSpPr>
          <p:nvPr/>
        </p:nvSpPr>
        <p:spPr bwMode="auto">
          <a:xfrm>
            <a:off x="114300" y="139700"/>
            <a:ext cx="8953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r>
              <a:rPr lang="en-US" sz="2000">
                <a:solidFill>
                  <a:srgbClr val="FF0000"/>
                </a:solidFill>
                <a:latin typeface="Calibri" charset="0"/>
              </a:rPr>
              <a:t>Uno stesso gene può codificare trascritti soggetti ad un diverso meccanismo di regolazione post-trascrizionale: l</a:t>
            </a:r>
            <a:r>
              <a:rPr lang="ja-JP" altLang="en-US" sz="2000">
                <a:solidFill>
                  <a:srgbClr val="FF0000"/>
                </a:solidFill>
                <a:latin typeface="Calibri" charset="0"/>
              </a:rPr>
              <a:t>’</a:t>
            </a:r>
            <a:r>
              <a:rPr lang="en-US" altLang="ja-JP" sz="2000">
                <a:solidFill>
                  <a:srgbClr val="FF0000"/>
                </a:solidFill>
                <a:latin typeface="Calibri" charset="0"/>
              </a:rPr>
              <a:t>esempio di  SLC11A2 expression</a:t>
            </a:r>
            <a:endParaRPr lang="en-US" sz="2000">
              <a:solidFill>
                <a:srgbClr val="FF0000"/>
              </a:solidFill>
              <a:latin typeface="Calibri" charset="0"/>
            </a:endParaRPr>
          </a:p>
        </p:txBody>
      </p:sp>
      <p:sp>
        <p:nvSpPr>
          <p:cNvPr id="129026" name="CasellaDiTesto 8"/>
          <p:cNvSpPr txBox="1">
            <a:spLocks noChangeArrowheads="1"/>
          </p:cNvSpPr>
          <p:nvPr/>
        </p:nvSpPr>
        <p:spPr bwMode="auto">
          <a:xfrm>
            <a:off x="149225" y="3511550"/>
            <a:ext cx="8772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just" eaLnBrk="1" hangingPunct="1"/>
            <a:r>
              <a:rPr lang="en-US" sz="1600">
                <a:latin typeface="Calibri" charset="0"/>
              </a:rPr>
              <a:t>Nell</a:t>
            </a:r>
            <a:r>
              <a:rPr lang="ja-JP" altLang="en-US" sz="1600">
                <a:latin typeface="Calibri" charset="0"/>
              </a:rPr>
              <a:t>’</a:t>
            </a:r>
            <a:r>
              <a:rPr lang="en-US" altLang="ja-JP" sz="1600">
                <a:latin typeface="Calibri" charset="0"/>
              </a:rPr>
              <a:t>uomo il trascritto contenente l</a:t>
            </a:r>
            <a:r>
              <a:rPr lang="ja-JP" altLang="en-US" sz="1600">
                <a:latin typeface="Calibri" charset="0"/>
              </a:rPr>
              <a:t>’</a:t>
            </a:r>
            <a:r>
              <a:rPr lang="en-US" altLang="ja-JP" sz="1600">
                <a:latin typeface="Calibri" charset="0"/>
              </a:rPr>
              <a:t>IRE (16 exons) codifica per una proteina di 561 aa (NM_000617). Il trascritto privo di IRE (17 exons) non è presente nella banca RefSeq e codifica per una proteina di 568 aa. </a:t>
            </a:r>
            <a:endParaRPr lang="en-US" sz="1600">
              <a:latin typeface="Calibri" charset="0"/>
            </a:endParaRPr>
          </a:p>
        </p:txBody>
      </p:sp>
      <p:sp>
        <p:nvSpPr>
          <p:cNvPr id="129027" name="Rectangle 1034"/>
          <p:cNvSpPr>
            <a:spLocks noChangeArrowheads="1"/>
          </p:cNvSpPr>
          <p:nvPr/>
        </p:nvSpPr>
        <p:spPr bwMode="auto">
          <a:xfrm>
            <a:off x="223838" y="1182688"/>
            <a:ext cx="87725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600">
                <a:latin typeface="Calibri" charset="0"/>
              </a:rPr>
              <a:t>Il gene SLC11A2 (divalent cation transporter) codifica per (almeno) due diverse isoforme, solo una delle quali risponde alla concentrazione del ferro (i.e. </a:t>
            </a:r>
            <a:r>
              <a:rPr lang="it-IT" sz="1600">
                <a:latin typeface="Calibri" charset="0"/>
              </a:rPr>
              <a:t>i</a:t>
            </a:r>
            <a:r>
              <a:rPr lang="en-US" sz="1600">
                <a:latin typeface="Calibri" charset="0"/>
              </a:rPr>
              <a:t> livelli della proteina aumentano sensibilmente in seguito alla carenza di ferro). Responsabile del mecanismo di regolazione è un </a:t>
            </a:r>
            <a:r>
              <a:rPr lang="ja-JP" altLang="en-US" sz="1600">
                <a:latin typeface="Calibri" charset="0"/>
              </a:rPr>
              <a:t>“</a:t>
            </a:r>
            <a:r>
              <a:rPr lang="en-US" altLang="ja-JP" sz="1600">
                <a:solidFill>
                  <a:schemeClr val="tx2"/>
                </a:solidFill>
                <a:latin typeface="Calibri" charset="0"/>
              </a:rPr>
              <a:t>Iron Responsive Element</a:t>
            </a:r>
            <a:r>
              <a:rPr lang="en-US" altLang="ja-JP" sz="1600">
                <a:latin typeface="Calibri" charset="0"/>
              </a:rPr>
              <a:t> (IRE)</a:t>
            </a:r>
            <a:r>
              <a:rPr lang="ja-JP" altLang="en-US" sz="1600">
                <a:latin typeface="Calibri" charset="0"/>
              </a:rPr>
              <a:t>”</a:t>
            </a:r>
            <a:r>
              <a:rPr lang="en-US" altLang="ja-JP" sz="1600">
                <a:latin typeface="Calibri" charset="0"/>
              </a:rPr>
              <a:t> </a:t>
            </a:r>
            <a:r>
              <a:rPr lang="it-IT" altLang="ja-JP" sz="1600">
                <a:latin typeface="Calibri" charset="0"/>
              </a:rPr>
              <a:t>nella regione</a:t>
            </a:r>
            <a:r>
              <a:rPr lang="en-US" altLang="ja-JP" sz="1600">
                <a:latin typeface="Calibri" charset="0"/>
              </a:rPr>
              <a:t> 3</a:t>
            </a:r>
            <a:r>
              <a:rPr lang="ja-JP" altLang="en-US" sz="1600">
                <a:latin typeface="Calibri" charset="0"/>
              </a:rPr>
              <a:t>’</a:t>
            </a:r>
            <a:r>
              <a:rPr lang="en-US" altLang="ja-JP" sz="1600">
                <a:latin typeface="Calibri" charset="0"/>
              </a:rPr>
              <a:t>UTR presente solo in una delle due isoforme.</a:t>
            </a:r>
            <a:endParaRPr lang="en-US" sz="2400">
              <a:latin typeface="Calibri" charset="0"/>
            </a:endParaRPr>
          </a:p>
        </p:txBody>
      </p:sp>
      <p:pic>
        <p:nvPicPr>
          <p:cNvPr id="129028" name="Picture 10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76538"/>
            <a:ext cx="8356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10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 y="2454275"/>
            <a:ext cx="6972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0" name="Picture 10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38" y="4695825"/>
            <a:ext cx="6299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1" name="Picture 10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 y="5081588"/>
            <a:ext cx="8064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9032" name="Group 1045"/>
          <p:cNvGrpSpPr>
            <a:grpSpLocks/>
          </p:cNvGrpSpPr>
          <p:nvPr/>
        </p:nvGrpSpPr>
        <p:grpSpPr bwMode="auto">
          <a:xfrm>
            <a:off x="6223000" y="2205038"/>
            <a:ext cx="339725" cy="385762"/>
            <a:chOff x="413" y="3796"/>
            <a:chExt cx="351" cy="398"/>
          </a:xfrm>
        </p:grpSpPr>
        <p:sp>
          <p:nvSpPr>
            <p:cNvPr id="15379" name="Rectangle 1043"/>
            <p:cNvSpPr>
              <a:spLocks noChangeArrowheads="1"/>
            </p:cNvSpPr>
            <p:nvPr/>
          </p:nvSpPr>
          <p:spPr bwMode="auto">
            <a:xfrm>
              <a:off x="557" y="3930"/>
              <a:ext cx="85" cy="264"/>
            </a:xfrm>
            <a:prstGeom prst="rect">
              <a:avLst/>
            </a:prstGeom>
            <a:solidFill>
              <a:srgbClr val="8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defRPr/>
              </a:pPr>
              <a:endParaRPr lang="en-GB">
                <a:ea typeface="+mn-ea"/>
                <a:cs typeface="+mn-cs"/>
              </a:endParaRPr>
            </a:p>
          </p:txBody>
        </p:sp>
        <p:sp>
          <p:nvSpPr>
            <p:cNvPr id="15380" name="Oval 1044"/>
            <p:cNvSpPr>
              <a:spLocks noChangeArrowheads="1"/>
            </p:cNvSpPr>
            <p:nvPr/>
          </p:nvSpPr>
          <p:spPr bwMode="auto">
            <a:xfrm>
              <a:off x="413" y="3796"/>
              <a:ext cx="351" cy="242"/>
            </a:xfrm>
            <a:prstGeom prst="ellipse">
              <a:avLst/>
            </a:prstGeom>
            <a:solidFill>
              <a:srgbClr val="80FF00"/>
            </a:solidFill>
            <a:ln w="9525">
              <a:solidFill>
                <a:schemeClr val="tx1"/>
              </a:solidFill>
              <a:round/>
              <a:headEnd/>
              <a:tailEnd/>
            </a:ln>
            <a:effectLst>
              <a:outerShdw blurRad="63500" dist="38099" dir="2700000" algn="ctr" rotWithShape="0">
                <a:srgbClr val="000000">
                  <a:alpha val="74998"/>
                </a:srgbClr>
              </a:outerShdw>
            </a:effectLst>
          </p:spPr>
          <p:txBody>
            <a:bodyPr wrap="none" anchor="ctr"/>
            <a:lstStyle/>
            <a:p>
              <a:pPr>
                <a:defRPr/>
              </a:pPr>
              <a:endParaRPr lang="en-GB">
                <a:ea typeface="+mn-ea"/>
                <a:cs typeface="+mn-cs"/>
              </a:endParaRPr>
            </a:p>
          </p:txBody>
        </p:sp>
      </p:grpSp>
      <p:grpSp>
        <p:nvGrpSpPr>
          <p:cNvPr id="129033" name="Group 1046"/>
          <p:cNvGrpSpPr>
            <a:grpSpLocks/>
          </p:cNvGrpSpPr>
          <p:nvPr/>
        </p:nvGrpSpPr>
        <p:grpSpPr bwMode="auto">
          <a:xfrm>
            <a:off x="4946650" y="4502150"/>
            <a:ext cx="339725" cy="385763"/>
            <a:chOff x="413" y="3796"/>
            <a:chExt cx="351" cy="398"/>
          </a:xfrm>
        </p:grpSpPr>
        <p:sp>
          <p:nvSpPr>
            <p:cNvPr id="15383" name="Rectangle 1047"/>
            <p:cNvSpPr>
              <a:spLocks noChangeArrowheads="1"/>
            </p:cNvSpPr>
            <p:nvPr/>
          </p:nvSpPr>
          <p:spPr bwMode="auto">
            <a:xfrm>
              <a:off x="557" y="3930"/>
              <a:ext cx="85" cy="264"/>
            </a:xfrm>
            <a:prstGeom prst="rect">
              <a:avLst/>
            </a:prstGeom>
            <a:solidFill>
              <a:srgbClr val="8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defRPr/>
              </a:pPr>
              <a:endParaRPr lang="en-GB">
                <a:ea typeface="+mn-ea"/>
                <a:cs typeface="+mn-cs"/>
              </a:endParaRPr>
            </a:p>
          </p:txBody>
        </p:sp>
        <p:sp>
          <p:nvSpPr>
            <p:cNvPr id="15384" name="Oval 1048"/>
            <p:cNvSpPr>
              <a:spLocks noChangeArrowheads="1"/>
            </p:cNvSpPr>
            <p:nvPr/>
          </p:nvSpPr>
          <p:spPr bwMode="auto">
            <a:xfrm>
              <a:off x="413" y="3796"/>
              <a:ext cx="351" cy="242"/>
            </a:xfrm>
            <a:prstGeom prst="ellipse">
              <a:avLst/>
            </a:prstGeom>
            <a:solidFill>
              <a:srgbClr val="80FF00"/>
            </a:solidFill>
            <a:ln w="9525">
              <a:solidFill>
                <a:schemeClr val="tx1"/>
              </a:solidFill>
              <a:round/>
              <a:headEnd/>
              <a:tailEnd/>
            </a:ln>
            <a:effectLst>
              <a:outerShdw blurRad="63500" dist="38099" dir="2700000" algn="ctr" rotWithShape="0">
                <a:srgbClr val="000000">
                  <a:alpha val="74998"/>
                </a:srgbClr>
              </a:outerShdw>
            </a:effectLst>
          </p:spPr>
          <p:txBody>
            <a:bodyPr wrap="none" anchor="ctr"/>
            <a:lstStyle/>
            <a:p>
              <a:pPr>
                <a:defRPr/>
              </a:pPr>
              <a:endParaRPr lang="en-GB">
                <a:ea typeface="+mn-ea"/>
                <a:cs typeface="+mn-cs"/>
              </a:endParaRPr>
            </a:p>
          </p:txBody>
        </p:sp>
      </p:grpSp>
      <p:sp>
        <p:nvSpPr>
          <p:cNvPr id="129034" name="Text Box 1049"/>
          <p:cNvSpPr txBox="1">
            <a:spLocks noChangeArrowheads="1"/>
          </p:cNvSpPr>
          <p:nvPr/>
        </p:nvSpPr>
        <p:spPr bwMode="auto">
          <a:xfrm>
            <a:off x="6526213" y="2128838"/>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IRE</a:t>
            </a:r>
          </a:p>
        </p:txBody>
      </p:sp>
      <p:sp>
        <p:nvSpPr>
          <p:cNvPr id="129035" name="Text Box 1050"/>
          <p:cNvSpPr txBox="1">
            <a:spLocks noChangeArrowheads="1"/>
          </p:cNvSpPr>
          <p:nvPr/>
        </p:nvSpPr>
        <p:spPr bwMode="auto">
          <a:xfrm>
            <a:off x="5257800" y="4459288"/>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IRE</a:t>
            </a:r>
          </a:p>
        </p:txBody>
      </p:sp>
      <p:sp>
        <p:nvSpPr>
          <p:cNvPr id="129036" name="CasellaDiTesto 8"/>
          <p:cNvSpPr txBox="1">
            <a:spLocks noChangeArrowheads="1"/>
          </p:cNvSpPr>
          <p:nvPr/>
        </p:nvSpPr>
        <p:spPr bwMode="auto">
          <a:xfrm>
            <a:off x="260350" y="5497513"/>
            <a:ext cx="877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just" eaLnBrk="1" hangingPunct="1"/>
            <a:r>
              <a:rPr lang="en-US" sz="1800">
                <a:latin typeface="Calibri" charset="0"/>
              </a:rPr>
              <a:t>La stessa situazione si verifica nel topo, per cui l</a:t>
            </a:r>
            <a:r>
              <a:rPr lang="ja-JP" altLang="en-US" sz="1800">
                <a:latin typeface="Calibri" charset="0"/>
              </a:rPr>
              <a:t>’</a:t>
            </a:r>
            <a:r>
              <a:rPr lang="en-US" altLang="ja-JP" sz="1800">
                <a:latin typeface="Calibri" charset="0"/>
              </a:rPr>
              <a:t>unica entry RefSeq corripsonde alla isoforma priva di IRE  (NM_008732). Il meccanismo di risposta al ferro appare specifico del tipo cellulare. </a:t>
            </a:r>
            <a:endParaRPr lang="en-US" sz="1800">
              <a:latin typeface="Calibri" charset="0"/>
            </a:endParaRPr>
          </a:p>
        </p:txBody>
      </p:sp>
    </p:spTree>
    <p:extLst>
      <p:ext uri="{BB962C8B-B14F-4D97-AF65-F5344CB8AC3E}">
        <p14:creationId xmlns:p14="http://schemas.microsoft.com/office/powerpoint/2010/main" val="5169158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FF4D40F2-A3A0-BC41-9AEB-609A5808F173}" type="slidenum">
              <a:rPr lang="it-IT" sz="1400"/>
              <a:pPr eaLnBrk="1" hangingPunct="1"/>
              <a:t>26</a:t>
            </a:fld>
            <a:endParaRPr lang="it-IT" sz="1400"/>
          </a:p>
        </p:txBody>
      </p:sp>
      <p:sp>
        <p:nvSpPr>
          <p:cNvPr id="130050" name="Text Box 2"/>
          <p:cNvSpPr txBox="1">
            <a:spLocks noChangeArrowheads="1"/>
          </p:cNvSpPr>
          <p:nvPr/>
        </p:nvSpPr>
        <p:spPr bwMode="auto">
          <a:xfrm>
            <a:off x="2516188" y="282575"/>
            <a:ext cx="3713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r>
              <a:rPr lang="it-IT" sz="2800">
                <a:solidFill>
                  <a:srgbClr val="FF3300"/>
                </a:solidFill>
                <a:latin typeface="Verdana" charset="0"/>
              </a:rPr>
              <a:t>Definizione di GENE</a:t>
            </a:r>
            <a:endParaRPr lang="it-IT" sz="2800" b="1">
              <a:solidFill>
                <a:srgbClr val="FF3300"/>
              </a:solidFill>
              <a:latin typeface="Verdana" charset="0"/>
            </a:endParaRPr>
          </a:p>
        </p:txBody>
      </p:sp>
      <p:sp>
        <p:nvSpPr>
          <p:cNvPr id="130051" name="Text Box 3"/>
          <p:cNvSpPr txBox="1">
            <a:spLocks noChangeArrowheads="1"/>
          </p:cNvSpPr>
          <p:nvPr/>
        </p:nvSpPr>
        <p:spPr bwMode="auto">
          <a:xfrm>
            <a:off x="123825" y="955675"/>
            <a:ext cx="864235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just"/>
            <a:r>
              <a:rPr lang="it-IT" sz="1800" b="1"/>
              <a:t>Nuova definizione:</a:t>
            </a:r>
          </a:p>
          <a:p>
            <a:pPr algn="just"/>
            <a:endParaRPr lang="it-IT" sz="1800"/>
          </a:p>
          <a:p>
            <a:pPr algn="just"/>
            <a:r>
              <a:rPr lang="it-IT" sz="1800">
                <a:solidFill>
                  <a:srgbClr val="0000FF"/>
                </a:solidFill>
              </a:rPr>
              <a:t>Una specifica regione di DNA, la cui trascrizione è regolata da uno o più promotori e altri elementi di controllo trascrizionale che contiene l’informazione per la sintesi di proteine e RNA non codificanti funzionali, tra loro correlati per la condivisione di informazione genetica (con un tratto di sequenza genomica in comune) a livello dei prodotti finali (proteine o ncRNA).</a:t>
            </a:r>
          </a:p>
        </p:txBody>
      </p:sp>
      <p:sp>
        <p:nvSpPr>
          <p:cNvPr id="130052" name="Rectangle 7"/>
          <p:cNvSpPr>
            <a:spLocks noChangeArrowheads="1"/>
          </p:cNvSpPr>
          <p:nvPr/>
        </p:nvSpPr>
        <p:spPr bwMode="auto">
          <a:xfrm>
            <a:off x="254000" y="3257550"/>
            <a:ext cx="8451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t>In questo modo è possibile associare al gene specifiche coordinate genomiche che coincidono con il sito di inizio della trascrizione più a monte e il sito di terminazione più a valle. </a:t>
            </a:r>
          </a:p>
        </p:txBody>
      </p:sp>
      <p:pic>
        <p:nvPicPr>
          <p:cNvPr id="130053" name="Picture 8" descr="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4592638"/>
            <a:ext cx="7213600"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4" name="Line 9"/>
          <p:cNvSpPr>
            <a:spLocks noChangeShapeType="1"/>
          </p:cNvSpPr>
          <p:nvPr/>
        </p:nvSpPr>
        <p:spPr bwMode="auto">
          <a:xfrm>
            <a:off x="1384300" y="4533900"/>
            <a:ext cx="6654800"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0055" name="Text Box 10"/>
          <p:cNvSpPr txBox="1">
            <a:spLocks noChangeArrowheads="1"/>
          </p:cNvSpPr>
          <p:nvPr/>
        </p:nvSpPr>
        <p:spPr bwMode="auto">
          <a:xfrm>
            <a:off x="3997325" y="4164013"/>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it-IT" sz="1800" b="1">
                <a:solidFill>
                  <a:srgbClr val="FF0000"/>
                </a:solidFill>
              </a:rPr>
              <a:t>Gene</a:t>
            </a:r>
          </a:p>
        </p:txBody>
      </p:sp>
    </p:spTree>
    <p:extLst>
      <p:ext uri="{BB962C8B-B14F-4D97-AF65-F5344CB8AC3E}">
        <p14:creationId xmlns:p14="http://schemas.microsoft.com/office/powerpoint/2010/main" val="354308247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Line 101"/>
          <p:cNvSpPr>
            <a:spLocks noChangeShapeType="1"/>
          </p:cNvSpPr>
          <p:nvPr/>
        </p:nvSpPr>
        <p:spPr bwMode="auto">
          <a:xfrm>
            <a:off x="690563" y="1500188"/>
            <a:ext cx="7104062"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098" name="Text Box 113"/>
          <p:cNvSpPr txBox="1">
            <a:spLocks noChangeArrowheads="1"/>
          </p:cNvSpPr>
          <p:nvPr/>
        </p:nvSpPr>
        <p:spPr bwMode="auto">
          <a:xfrm>
            <a:off x="7780338" y="1331913"/>
            <a:ext cx="579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400">
                <a:ea typeface="MS PGothic" charset="0"/>
                <a:cs typeface="MS PGothic" charset="0"/>
              </a:rPr>
              <a:t>DNA</a:t>
            </a:r>
          </a:p>
        </p:txBody>
      </p:sp>
      <p:sp>
        <p:nvSpPr>
          <p:cNvPr id="95" name="Rectangle 33"/>
          <p:cNvSpPr>
            <a:spLocks noChangeArrowheads="1"/>
          </p:cNvSpPr>
          <p:nvPr/>
        </p:nvSpPr>
        <p:spPr bwMode="auto">
          <a:xfrm>
            <a:off x="2500313" y="1839913"/>
            <a:ext cx="325437" cy="195262"/>
          </a:xfrm>
          <a:prstGeom prst="rect">
            <a:avLst/>
          </a:prstGeom>
          <a:solidFill>
            <a:srgbClr val="FF6FCF"/>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lgn="ctr" eaLnBrk="0" hangingPunct="0">
              <a:defRPr/>
            </a:pPr>
            <a:endParaRPr lang="en-GB">
              <a:ea typeface="+mn-ea"/>
              <a:cs typeface="+mn-cs"/>
            </a:endParaRPr>
          </a:p>
        </p:txBody>
      </p:sp>
      <p:sp>
        <p:nvSpPr>
          <p:cNvPr id="96" name="Rectangle 34"/>
          <p:cNvSpPr>
            <a:spLocks noChangeArrowheads="1"/>
          </p:cNvSpPr>
          <p:nvPr/>
        </p:nvSpPr>
        <p:spPr bwMode="auto">
          <a:xfrm>
            <a:off x="2825750" y="1839913"/>
            <a:ext cx="327025" cy="195262"/>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lgn="ctr" eaLnBrk="0" hangingPunct="0">
              <a:defRPr/>
            </a:pPr>
            <a:r>
              <a:rPr lang="en-US" sz="1400"/>
              <a:t>A</a:t>
            </a:r>
            <a:endParaRPr lang="en-US"/>
          </a:p>
        </p:txBody>
      </p:sp>
      <p:sp>
        <p:nvSpPr>
          <p:cNvPr id="97" name="Rectangle 35"/>
          <p:cNvSpPr>
            <a:spLocks noChangeArrowheads="1"/>
          </p:cNvSpPr>
          <p:nvPr/>
        </p:nvSpPr>
        <p:spPr bwMode="auto">
          <a:xfrm>
            <a:off x="3478213" y="1839913"/>
            <a:ext cx="327025" cy="195262"/>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lgn="ctr" eaLnBrk="0" hangingPunct="0">
              <a:defRPr/>
            </a:pPr>
            <a:r>
              <a:rPr lang="en-US" sz="1400"/>
              <a:t>B</a:t>
            </a:r>
            <a:endParaRPr lang="en-US"/>
          </a:p>
        </p:txBody>
      </p:sp>
      <p:sp>
        <p:nvSpPr>
          <p:cNvPr id="98" name="Rectangle 36"/>
          <p:cNvSpPr>
            <a:spLocks noChangeArrowheads="1"/>
          </p:cNvSpPr>
          <p:nvPr/>
        </p:nvSpPr>
        <p:spPr bwMode="auto">
          <a:xfrm>
            <a:off x="4849813" y="1839913"/>
            <a:ext cx="327025" cy="195262"/>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lgn="ctr" eaLnBrk="0" hangingPunct="0">
              <a:defRPr/>
            </a:pPr>
            <a:r>
              <a:rPr lang="en-US" sz="1400">
                <a:ea typeface="+mn-ea"/>
                <a:cs typeface="+mn-cs"/>
              </a:rPr>
              <a:t>C</a:t>
            </a:r>
          </a:p>
        </p:txBody>
      </p:sp>
      <p:sp>
        <p:nvSpPr>
          <p:cNvPr id="99" name="Rectangle 37"/>
          <p:cNvSpPr>
            <a:spLocks noChangeArrowheads="1"/>
          </p:cNvSpPr>
          <p:nvPr/>
        </p:nvSpPr>
        <p:spPr bwMode="auto">
          <a:xfrm>
            <a:off x="5176838" y="1838325"/>
            <a:ext cx="652462" cy="195263"/>
          </a:xfrm>
          <a:prstGeom prst="rect">
            <a:avLst/>
          </a:prstGeom>
          <a:solidFill>
            <a:srgbClr val="FF008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lgn="ctr" eaLnBrk="0" hangingPunct="0">
              <a:defRPr/>
            </a:pPr>
            <a:endParaRPr lang="en-GB">
              <a:ea typeface="+mn-ea"/>
              <a:cs typeface="+mn-cs"/>
            </a:endParaRPr>
          </a:p>
        </p:txBody>
      </p:sp>
      <p:sp>
        <p:nvSpPr>
          <p:cNvPr id="100" name="Rectangle 38"/>
          <p:cNvSpPr>
            <a:spLocks noChangeArrowheads="1"/>
          </p:cNvSpPr>
          <p:nvPr/>
        </p:nvSpPr>
        <p:spPr bwMode="auto">
          <a:xfrm>
            <a:off x="2500313" y="2427288"/>
            <a:ext cx="325437" cy="195262"/>
          </a:xfrm>
          <a:prstGeom prst="rect">
            <a:avLst/>
          </a:prstGeom>
          <a:solidFill>
            <a:srgbClr val="FF6FCF"/>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lgn="ctr" eaLnBrk="0" hangingPunct="0">
              <a:defRPr/>
            </a:pPr>
            <a:endParaRPr lang="en-GB">
              <a:ea typeface="+mn-ea"/>
              <a:cs typeface="+mn-cs"/>
            </a:endParaRPr>
          </a:p>
        </p:txBody>
      </p:sp>
      <p:sp>
        <p:nvSpPr>
          <p:cNvPr id="101" name="Rectangle 39"/>
          <p:cNvSpPr>
            <a:spLocks noChangeArrowheads="1"/>
          </p:cNvSpPr>
          <p:nvPr/>
        </p:nvSpPr>
        <p:spPr bwMode="auto">
          <a:xfrm>
            <a:off x="2825750" y="2427288"/>
            <a:ext cx="327025" cy="195262"/>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lgn="ctr" eaLnBrk="0" hangingPunct="0">
              <a:defRPr/>
            </a:pPr>
            <a:r>
              <a:rPr lang="en-US" sz="1400">
                <a:ea typeface="+mn-ea"/>
                <a:cs typeface="+mn-cs"/>
              </a:rPr>
              <a:t>A</a:t>
            </a:r>
          </a:p>
        </p:txBody>
      </p:sp>
      <p:sp>
        <p:nvSpPr>
          <p:cNvPr id="102" name="Rectangle 41"/>
          <p:cNvSpPr>
            <a:spLocks noChangeArrowheads="1"/>
          </p:cNvSpPr>
          <p:nvPr/>
        </p:nvSpPr>
        <p:spPr bwMode="auto">
          <a:xfrm>
            <a:off x="4849813" y="2427288"/>
            <a:ext cx="327025" cy="195262"/>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lgn="ctr" eaLnBrk="0" hangingPunct="0">
              <a:defRPr/>
            </a:pPr>
            <a:r>
              <a:rPr lang="en-US" sz="1400">
                <a:ea typeface="+mn-ea"/>
                <a:cs typeface="+mn-cs"/>
              </a:rPr>
              <a:t>C</a:t>
            </a:r>
          </a:p>
        </p:txBody>
      </p:sp>
      <p:sp>
        <p:nvSpPr>
          <p:cNvPr id="103" name="Rectangle 42"/>
          <p:cNvSpPr>
            <a:spLocks noChangeArrowheads="1"/>
          </p:cNvSpPr>
          <p:nvPr/>
        </p:nvSpPr>
        <p:spPr bwMode="auto">
          <a:xfrm>
            <a:off x="5176838" y="2425700"/>
            <a:ext cx="652462" cy="196850"/>
          </a:xfrm>
          <a:prstGeom prst="rect">
            <a:avLst/>
          </a:prstGeom>
          <a:solidFill>
            <a:srgbClr val="FF008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lgn="ctr" eaLnBrk="0" hangingPunct="0">
              <a:defRPr/>
            </a:pPr>
            <a:endParaRPr lang="en-GB">
              <a:ea typeface="+mn-ea"/>
              <a:cs typeface="+mn-cs"/>
            </a:endParaRPr>
          </a:p>
        </p:txBody>
      </p:sp>
      <p:sp>
        <p:nvSpPr>
          <p:cNvPr id="132108" name="Line 55"/>
          <p:cNvSpPr>
            <a:spLocks noChangeShapeType="1"/>
          </p:cNvSpPr>
          <p:nvPr/>
        </p:nvSpPr>
        <p:spPr bwMode="auto">
          <a:xfrm>
            <a:off x="3141663" y="1947863"/>
            <a:ext cx="366712"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09" name="Line 56"/>
          <p:cNvSpPr>
            <a:spLocks noChangeShapeType="1"/>
          </p:cNvSpPr>
          <p:nvPr/>
        </p:nvSpPr>
        <p:spPr bwMode="auto">
          <a:xfrm>
            <a:off x="3792538" y="1954213"/>
            <a:ext cx="1055687"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10" name="Line 58"/>
          <p:cNvSpPr>
            <a:spLocks noChangeShapeType="1"/>
          </p:cNvSpPr>
          <p:nvPr/>
        </p:nvSpPr>
        <p:spPr bwMode="auto">
          <a:xfrm>
            <a:off x="3141663" y="2525713"/>
            <a:ext cx="1692275"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 name="Rectangle 34"/>
          <p:cNvSpPr>
            <a:spLocks noChangeArrowheads="1"/>
          </p:cNvSpPr>
          <p:nvPr/>
        </p:nvSpPr>
        <p:spPr bwMode="auto">
          <a:xfrm>
            <a:off x="2825750" y="1408113"/>
            <a:ext cx="327025" cy="195262"/>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lgn="ctr" eaLnBrk="0" hangingPunct="0">
              <a:defRPr/>
            </a:pPr>
            <a:r>
              <a:rPr lang="en-US" sz="1400"/>
              <a:t>A</a:t>
            </a:r>
            <a:endParaRPr lang="en-US"/>
          </a:p>
        </p:txBody>
      </p:sp>
      <p:sp>
        <p:nvSpPr>
          <p:cNvPr id="108" name="Rectangle 36"/>
          <p:cNvSpPr>
            <a:spLocks noChangeArrowheads="1"/>
          </p:cNvSpPr>
          <p:nvPr/>
        </p:nvSpPr>
        <p:spPr bwMode="auto">
          <a:xfrm>
            <a:off x="4837113" y="1408113"/>
            <a:ext cx="327025" cy="195262"/>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lgn="ctr" eaLnBrk="0" hangingPunct="0">
              <a:defRPr/>
            </a:pPr>
            <a:r>
              <a:rPr lang="en-US" sz="1400">
                <a:ea typeface="+mn-ea"/>
                <a:cs typeface="+mn-cs"/>
              </a:rPr>
              <a:t>C</a:t>
            </a:r>
          </a:p>
        </p:txBody>
      </p:sp>
      <p:sp>
        <p:nvSpPr>
          <p:cNvPr id="132113" name="CasellaDiTesto 27"/>
          <p:cNvSpPr txBox="1">
            <a:spLocks noChangeArrowheads="1"/>
          </p:cNvSpPr>
          <p:nvPr/>
        </p:nvSpPr>
        <p:spPr bwMode="auto">
          <a:xfrm>
            <a:off x="203200" y="2857500"/>
            <a:ext cx="868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800">
                <a:solidFill>
                  <a:srgbClr val="222268"/>
                </a:solidFill>
              </a:rPr>
              <a:t>Due trascritti, un gene: </a:t>
            </a:r>
            <a:r>
              <a:rPr lang="it-IT" sz="1800"/>
              <a:t>i</a:t>
            </a:r>
            <a:r>
              <a:rPr lang="en-US" sz="1800"/>
              <a:t> prodotti funzionali finali si sovrappongono a livello genomico. I due trascritti sono </a:t>
            </a:r>
            <a:r>
              <a:rPr lang="ja-JP" altLang="en-US" sz="1800"/>
              <a:t>“</a:t>
            </a:r>
            <a:r>
              <a:rPr lang="en-US" altLang="ja-JP" sz="1800"/>
              <a:t>geneticamente correlati</a:t>
            </a:r>
            <a:r>
              <a:rPr lang="ja-JP" altLang="en-US" sz="1800"/>
              <a:t>”</a:t>
            </a:r>
            <a:r>
              <a:rPr lang="en-US" altLang="ja-JP" sz="1800"/>
              <a:t> </a:t>
            </a:r>
            <a:r>
              <a:rPr lang="it-IT" altLang="ja-JP" sz="1800"/>
              <a:t>i</a:t>
            </a:r>
            <a:r>
              <a:rPr lang="en-US" altLang="ja-JP" sz="1800"/>
              <a:t>n quanto una mutazione nella regione di sovrapposizione avrebbe effetti su entrambi.</a:t>
            </a:r>
            <a:endParaRPr lang="en-US" sz="1800"/>
          </a:p>
        </p:txBody>
      </p:sp>
      <p:sp>
        <p:nvSpPr>
          <p:cNvPr id="132114" name="Text Box 2"/>
          <p:cNvSpPr txBox="1">
            <a:spLocks noChangeArrowheads="1"/>
          </p:cNvSpPr>
          <p:nvPr/>
        </p:nvSpPr>
        <p:spPr bwMode="auto">
          <a:xfrm>
            <a:off x="2039938" y="320675"/>
            <a:ext cx="5407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r>
              <a:rPr lang="it-IT" sz="1800" b="1">
                <a:solidFill>
                  <a:srgbClr val="FF0000"/>
                </a:solidFill>
                <a:latin typeface="Verdana" charset="0"/>
                <a:ea typeface="MS PGothic" charset="0"/>
                <a:cs typeface="MS PGothic" charset="0"/>
              </a:rPr>
              <a:t>Una nuova definizione operativa di gene </a:t>
            </a:r>
          </a:p>
        </p:txBody>
      </p:sp>
      <p:sp>
        <p:nvSpPr>
          <p:cNvPr id="39" name="Rettangolo 38"/>
          <p:cNvSpPr/>
          <p:nvPr/>
        </p:nvSpPr>
        <p:spPr bwMode="auto">
          <a:xfrm>
            <a:off x="139700" y="1331913"/>
            <a:ext cx="8686800" cy="2449512"/>
          </a:xfrm>
          <a:prstGeom prst="rect">
            <a:avLst/>
          </a:prstGeom>
          <a:solidFill>
            <a:schemeClr val="accent6">
              <a:lumMod val="60000"/>
              <a:lumOff val="40000"/>
              <a:alpha val="13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GB">
              <a:ea typeface="+mn-ea"/>
              <a:cs typeface="+mn-cs"/>
            </a:endParaRPr>
          </a:p>
        </p:txBody>
      </p:sp>
      <p:cxnSp>
        <p:nvCxnSpPr>
          <p:cNvPr id="42" name="Connettore 2 41"/>
          <p:cNvCxnSpPr>
            <a:cxnSpLocks noChangeShapeType="1"/>
          </p:cNvCxnSpPr>
          <p:nvPr/>
        </p:nvCxnSpPr>
        <p:spPr bwMode="auto">
          <a:xfrm rot="5400000">
            <a:off x="4266406" y="2094707"/>
            <a:ext cx="1527175"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32117" name="CasellaDiTesto 40"/>
          <p:cNvSpPr txBox="1">
            <a:spLocks noChangeArrowheads="1"/>
          </p:cNvSpPr>
          <p:nvPr/>
        </p:nvSpPr>
        <p:spPr bwMode="auto">
          <a:xfrm>
            <a:off x="393700" y="4775200"/>
            <a:ext cx="81153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just">
              <a:lnSpc>
                <a:spcPct val="130000"/>
              </a:lnSpc>
              <a:spcAft>
                <a:spcPts val="1200"/>
              </a:spcAft>
            </a:pPr>
            <a:r>
              <a:rPr lang="en-US" sz="1800">
                <a:cs typeface="Arial" charset="0"/>
              </a:rPr>
              <a:t>Al fine di valutare se due trascritti sono geneticamente correlati è necessario conoscere la localizzazione della regione codificante. In alternativa, questa può essere predetta attraverso una serie di approcci bioinformatici.  </a:t>
            </a:r>
          </a:p>
        </p:txBody>
      </p:sp>
    </p:spTree>
    <p:extLst>
      <p:ext uri="{BB962C8B-B14F-4D97-AF65-F5344CB8AC3E}">
        <p14:creationId xmlns:p14="http://schemas.microsoft.com/office/powerpoint/2010/main" val="31681214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ChangeArrowheads="1"/>
          </p:cNvSpPr>
          <p:nvPr/>
        </p:nvSpPr>
        <p:spPr bwMode="auto">
          <a:xfrm>
            <a:off x="1192213" y="2222500"/>
            <a:ext cx="325437" cy="195263"/>
          </a:xfrm>
          <a:prstGeom prst="rect">
            <a:avLst/>
          </a:prstGeom>
          <a:solidFill>
            <a:srgbClr val="FF6FCF"/>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lgn="ctr" eaLnBrk="0" hangingPunct="0">
              <a:defRPr/>
            </a:pPr>
            <a:endParaRPr lang="en-GB">
              <a:ea typeface="+mn-ea"/>
              <a:cs typeface="+mn-cs"/>
            </a:endParaRPr>
          </a:p>
        </p:txBody>
      </p:sp>
      <p:sp>
        <p:nvSpPr>
          <p:cNvPr id="2092" name="Rectangle 44"/>
          <p:cNvSpPr>
            <a:spLocks noChangeArrowheads="1"/>
          </p:cNvSpPr>
          <p:nvPr/>
        </p:nvSpPr>
        <p:spPr bwMode="auto">
          <a:xfrm>
            <a:off x="4703763" y="2222500"/>
            <a:ext cx="327025" cy="195263"/>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lgn="ctr" eaLnBrk="0" hangingPunct="0">
              <a:defRPr/>
            </a:pPr>
            <a:r>
              <a:rPr lang="en-US" sz="1400">
                <a:ea typeface="+mn-ea"/>
                <a:cs typeface="+mn-cs"/>
              </a:rPr>
              <a:t>H</a:t>
            </a:r>
          </a:p>
        </p:txBody>
      </p:sp>
      <p:sp>
        <p:nvSpPr>
          <p:cNvPr id="2093" name="Rectangle 45"/>
          <p:cNvSpPr>
            <a:spLocks noChangeArrowheads="1"/>
          </p:cNvSpPr>
          <p:nvPr/>
        </p:nvSpPr>
        <p:spPr bwMode="auto">
          <a:xfrm>
            <a:off x="5030788" y="2222500"/>
            <a:ext cx="912812" cy="195263"/>
          </a:xfrm>
          <a:prstGeom prst="rect">
            <a:avLst/>
          </a:prstGeom>
          <a:solidFill>
            <a:srgbClr val="FF008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lgn="ctr" eaLnBrk="0" hangingPunct="0">
              <a:defRPr/>
            </a:pPr>
            <a:endParaRPr lang="en-GB">
              <a:ea typeface="+mn-ea"/>
              <a:cs typeface="+mn-cs"/>
            </a:endParaRPr>
          </a:p>
        </p:txBody>
      </p:sp>
      <p:sp>
        <p:nvSpPr>
          <p:cNvPr id="134148" name="Line 61"/>
          <p:cNvSpPr>
            <a:spLocks noChangeShapeType="1"/>
          </p:cNvSpPr>
          <p:nvPr/>
        </p:nvSpPr>
        <p:spPr bwMode="auto">
          <a:xfrm>
            <a:off x="1517650" y="2332038"/>
            <a:ext cx="3184525"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149" name="Line 101"/>
          <p:cNvSpPr>
            <a:spLocks noChangeShapeType="1"/>
          </p:cNvSpPr>
          <p:nvPr/>
        </p:nvSpPr>
        <p:spPr bwMode="auto">
          <a:xfrm>
            <a:off x="550863" y="1181100"/>
            <a:ext cx="7104062"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150" name="Text Box 113"/>
          <p:cNvSpPr txBox="1">
            <a:spLocks noChangeArrowheads="1"/>
          </p:cNvSpPr>
          <p:nvPr/>
        </p:nvSpPr>
        <p:spPr bwMode="auto">
          <a:xfrm>
            <a:off x="7640638" y="1012825"/>
            <a:ext cx="579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400">
                <a:ea typeface="MS PGothic" charset="0"/>
                <a:cs typeface="MS PGothic" charset="0"/>
              </a:rPr>
              <a:t>DNA</a:t>
            </a:r>
          </a:p>
        </p:txBody>
      </p:sp>
      <p:sp>
        <p:nvSpPr>
          <p:cNvPr id="134151" name="CasellaDiTesto 28"/>
          <p:cNvSpPr txBox="1">
            <a:spLocks noChangeArrowheads="1"/>
          </p:cNvSpPr>
          <p:nvPr/>
        </p:nvSpPr>
        <p:spPr bwMode="auto">
          <a:xfrm>
            <a:off x="241300" y="2652713"/>
            <a:ext cx="86995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just"/>
            <a:r>
              <a:rPr lang="en-US" sz="1800">
                <a:solidFill>
                  <a:srgbClr val="222268"/>
                </a:solidFill>
              </a:rPr>
              <a:t>Due trascritti, due geni: </a:t>
            </a:r>
            <a:r>
              <a:rPr lang="it-IT" sz="1800"/>
              <a:t>i prodotti funzionali finali non si sovrappongono a livello genico, mentre si osserva sovrapposizione a livello delle regioni 5’UTR. I due trascritti non sono “geneticamente correlati” in quanto nessuna mutazione può avere effetto su entrambi i prodotti finali. Una mutazione localizzata nella regione 5’UTR può modulare il livello di espressione di un gene</a:t>
            </a:r>
            <a:r>
              <a:rPr lang="en-US" sz="1800"/>
              <a:t>, esattamente come una mutazione a livello di un promotore o di una regione enhancer. </a:t>
            </a:r>
          </a:p>
        </p:txBody>
      </p:sp>
      <p:sp>
        <p:nvSpPr>
          <p:cNvPr id="30" name="Rectangle 33"/>
          <p:cNvSpPr>
            <a:spLocks noChangeArrowheads="1"/>
          </p:cNvSpPr>
          <p:nvPr/>
        </p:nvSpPr>
        <p:spPr bwMode="auto">
          <a:xfrm>
            <a:off x="1255713" y="1571625"/>
            <a:ext cx="325437" cy="195263"/>
          </a:xfrm>
          <a:prstGeom prst="rect">
            <a:avLst/>
          </a:prstGeom>
          <a:solidFill>
            <a:srgbClr val="FF6FCF"/>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lgn="ctr" eaLnBrk="0" hangingPunct="0">
              <a:defRPr/>
            </a:pPr>
            <a:endParaRPr lang="en-GB">
              <a:ea typeface="+mn-ea"/>
              <a:cs typeface="+mn-cs"/>
            </a:endParaRPr>
          </a:p>
        </p:txBody>
      </p:sp>
      <p:sp>
        <p:nvSpPr>
          <p:cNvPr id="31" name="Rectangle 34"/>
          <p:cNvSpPr>
            <a:spLocks noChangeArrowheads="1"/>
          </p:cNvSpPr>
          <p:nvPr/>
        </p:nvSpPr>
        <p:spPr bwMode="auto">
          <a:xfrm>
            <a:off x="1581150" y="1571625"/>
            <a:ext cx="327025" cy="195263"/>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lgn="ctr" eaLnBrk="0" hangingPunct="0">
              <a:defRPr/>
            </a:pPr>
            <a:r>
              <a:rPr lang="en-US" sz="1400"/>
              <a:t>A</a:t>
            </a:r>
            <a:endParaRPr lang="en-US"/>
          </a:p>
        </p:txBody>
      </p:sp>
      <p:sp>
        <p:nvSpPr>
          <p:cNvPr id="32" name="Rectangle 35"/>
          <p:cNvSpPr>
            <a:spLocks noChangeArrowheads="1"/>
          </p:cNvSpPr>
          <p:nvPr/>
        </p:nvSpPr>
        <p:spPr bwMode="auto">
          <a:xfrm>
            <a:off x="2233613" y="1571625"/>
            <a:ext cx="327025" cy="195263"/>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lgn="ctr" eaLnBrk="0" hangingPunct="0">
              <a:defRPr/>
            </a:pPr>
            <a:r>
              <a:rPr lang="en-US" sz="1400"/>
              <a:t>B</a:t>
            </a:r>
            <a:endParaRPr lang="en-US"/>
          </a:p>
        </p:txBody>
      </p:sp>
      <p:sp>
        <p:nvSpPr>
          <p:cNvPr id="33" name="Rectangle 36"/>
          <p:cNvSpPr>
            <a:spLocks noChangeArrowheads="1"/>
          </p:cNvSpPr>
          <p:nvPr/>
        </p:nvSpPr>
        <p:spPr bwMode="auto">
          <a:xfrm>
            <a:off x="3605213" y="1571625"/>
            <a:ext cx="327025" cy="195263"/>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lgn="ctr" eaLnBrk="0" hangingPunct="0">
              <a:defRPr/>
            </a:pPr>
            <a:r>
              <a:rPr lang="en-US" sz="1400">
                <a:ea typeface="+mn-ea"/>
                <a:cs typeface="+mn-cs"/>
              </a:rPr>
              <a:t>C</a:t>
            </a:r>
          </a:p>
        </p:txBody>
      </p:sp>
      <p:sp>
        <p:nvSpPr>
          <p:cNvPr id="34" name="Rectangle 37"/>
          <p:cNvSpPr>
            <a:spLocks noChangeArrowheads="1"/>
          </p:cNvSpPr>
          <p:nvPr/>
        </p:nvSpPr>
        <p:spPr bwMode="auto">
          <a:xfrm>
            <a:off x="3932238" y="1570038"/>
            <a:ext cx="652462" cy="195262"/>
          </a:xfrm>
          <a:prstGeom prst="rect">
            <a:avLst/>
          </a:prstGeom>
          <a:solidFill>
            <a:srgbClr val="FF008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lgn="ctr" eaLnBrk="0" hangingPunct="0">
              <a:defRPr/>
            </a:pPr>
            <a:endParaRPr lang="en-GB">
              <a:ea typeface="+mn-ea"/>
              <a:cs typeface="+mn-cs"/>
            </a:endParaRPr>
          </a:p>
        </p:txBody>
      </p:sp>
      <p:sp>
        <p:nvSpPr>
          <p:cNvPr id="134157" name="Line 55"/>
          <p:cNvSpPr>
            <a:spLocks noChangeShapeType="1"/>
          </p:cNvSpPr>
          <p:nvPr/>
        </p:nvSpPr>
        <p:spPr bwMode="auto">
          <a:xfrm>
            <a:off x="1897063" y="1679575"/>
            <a:ext cx="366712"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158" name="Line 56"/>
          <p:cNvSpPr>
            <a:spLocks noChangeShapeType="1"/>
          </p:cNvSpPr>
          <p:nvPr/>
        </p:nvSpPr>
        <p:spPr bwMode="auto">
          <a:xfrm>
            <a:off x="2547938" y="1685925"/>
            <a:ext cx="1055687"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Rectangle 33"/>
          <p:cNvSpPr>
            <a:spLocks noChangeArrowheads="1"/>
          </p:cNvSpPr>
          <p:nvPr/>
        </p:nvSpPr>
        <p:spPr bwMode="auto">
          <a:xfrm>
            <a:off x="1230313" y="1076325"/>
            <a:ext cx="325437" cy="195263"/>
          </a:xfrm>
          <a:prstGeom prst="rect">
            <a:avLst/>
          </a:prstGeom>
          <a:solidFill>
            <a:srgbClr val="FF6FCF"/>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lstStyle/>
          <a:p>
            <a:pPr algn="ctr" eaLnBrk="0" hangingPunct="0">
              <a:defRPr/>
            </a:pPr>
            <a:endParaRPr lang="en-GB">
              <a:ea typeface="+mn-ea"/>
              <a:cs typeface="+mn-cs"/>
            </a:endParaRPr>
          </a:p>
        </p:txBody>
      </p:sp>
      <p:sp>
        <p:nvSpPr>
          <p:cNvPr id="40" name="Rettangolo 39"/>
          <p:cNvSpPr/>
          <p:nvPr/>
        </p:nvSpPr>
        <p:spPr bwMode="auto">
          <a:xfrm>
            <a:off x="215900" y="1012825"/>
            <a:ext cx="8686800" cy="3419475"/>
          </a:xfrm>
          <a:prstGeom prst="rect">
            <a:avLst/>
          </a:prstGeom>
          <a:solidFill>
            <a:schemeClr val="accent6">
              <a:lumMod val="60000"/>
              <a:lumOff val="40000"/>
              <a:alpha val="13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GB">
              <a:ea typeface="+mn-ea"/>
              <a:cs typeface="+mn-cs"/>
            </a:endParaRPr>
          </a:p>
        </p:txBody>
      </p:sp>
      <p:cxnSp>
        <p:nvCxnSpPr>
          <p:cNvPr id="44" name="Connettore 2 43"/>
          <p:cNvCxnSpPr>
            <a:cxnSpLocks noChangeShapeType="1"/>
          </p:cNvCxnSpPr>
          <p:nvPr/>
        </p:nvCxnSpPr>
        <p:spPr bwMode="auto">
          <a:xfrm rot="5400000">
            <a:off x="611981" y="1775619"/>
            <a:ext cx="1527175"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34162" name="Text Box 39"/>
          <p:cNvSpPr txBox="1">
            <a:spLocks noChangeArrowheads="1"/>
          </p:cNvSpPr>
          <p:nvPr/>
        </p:nvSpPr>
        <p:spPr bwMode="auto">
          <a:xfrm>
            <a:off x="174625" y="4778375"/>
            <a:ext cx="8740775" cy="1581150"/>
          </a:xfrm>
          <a:prstGeom prst="rect">
            <a:avLst/>
          </a:prstGeom>
          <a:solidFill>
            <a:srgbClr val="FFFF00"/>
          </a:solidFill>
          <a:ln>
            <a:noFill/>
          </a:ln>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400" dirty="0"/>
              <a:t>See:  </a:t>
            </a:r>
            <a:r>
              <a:rPr lang="en-US" sz="1400" dirty="0" err="1"/>
              <a:t>Denoeud</a:t>
            </a:r>
            <a:r>
              <a:rPr lang="en-US" sz="1400" dirty="0"/>
              <a:t> et al., </a:t>
            </a:r>
            <a:r>
              <a:rPr lang="en-US" sz="1400" dirty="0">
                <a:ea typeface="MS PGothic" charset="0"/>
                <a:cs typeface="MS PGothic" charset="0"/>
              </a:rPr>
              <a:t>Prominent use of distal 5' transcription start sites and discovery of a large number of additional exons in ENCODE regions, </a:t>
            </a:r>
            <a:r>
              <a:rPr lang="en-US" sz="1400" i="1" dirty="0">
                <a:ea typeface="MS PGothic" charset="0"/>
                <a:cs typeface="MS PGothic" charset="0"/>
              </a:rPr>
              <a:t>GENOME RESEARCH (2007)</a:t>
            </a:r>
          </a:p>
          <a:p>
            <a:pPr eaLnBrk="1" hangingPunct="1"/>
            <a:endParaRPr lang="en-US" sz="1400" i="1" dirty="0">
              <a:ea typeface="MS PGothic" charset="0"/>
              <a:cs typeface="MS PGothic" charset="0"/>
            </a:endParaRPr>
          </a:p>
          <a:p>
            <a:pPr eaLnBrk="1" hangingPunct="1"/>
            <a:r>
              <a:rPr lang="en-US" sz="1400" dirty="0">
                <a:ea typeface="MS PGothic" charset="0"/>
                <a:cs typeface="MS PGothic" charset="0"/>
              </a:rPr>
              <a:t>.. </a:t>
            </a:r>
            <a:r>
              <a:rPr lang="ja-JP" altLang="en-US" sz="1400" dirty="0">
                <a:ea typeface="MS PGothic" charset="0"/>
                <a:cs typeface="MS PGothic" charset="0"/>
              </a:rPr>
              <a:t>“</a:t>
            </a:r>
            <a:r>
              <a:rPr lang="en-US" altLang="ja-JP" sz="1400" dirty="0">
                <a:ea typeface="MS PGothic" charset="0"/>
                <a:cs typeface="MS PGothic" charset="0"/>
              </a:rPr>
              <a:t> Our results also suggest that genes are using the promoter(s) of other neighboring genes in specific cells and developmental stages, … Consistently, we observe that  6.2% (46/738) of the new 5</a:t>
            </a:r>
            <a:r>
              <a:rPr lang="it-IT" sz="1400" dirty="0">
                <a:ea typeface="MS PGothic" charset="0"/>
                <a:cs typeface="MS PGothic" charset="0"/>
              </a:rPr>
              <a:t>’</a:t>
            </a:r>
            <a:r>
              <a:rPr lang="en-US" altLang="ja-JP" sz="1400" dirty="0">
                <a:ea typeface="MS PGothic" charset="0"/>
                <a:cs typeface="MS PGothic" charset="0"/>
              </a:rPr>
              <a:t>ends .. are shared by several genes, a proportion very likely to be underestimated..</a:t>
            </a:r>
            <a:r>
              <a:rPr lang="ja-JP" altLang="en-US" sz="1400" dirty="0">
                <a:ea typeface="MS PGothic" charset="0"/>
                <a:cs typeface="MS PGothic" charset="0"/>
              </a:rPr>
              <a:t>”</a:t>
            </a:r>
            <a:endParaRPr lang="en-US" altLang="ja-JP" sz="1400" dirty="0">
              <a:ea typeface="MS PGothic" charset="0"/>
              <a:cs typeface="MS PGothic" charset="0"/>
            </a:endParaRPr>
          </a:p>
          <a:p>
            <a:pPr eaLnBrk="1" hangingPunct="1"/>
            <a:r>
              <a:rPr lang="en-US" sz="1400" dirty="0">
                <a:ea typeface="MS PGothic" charset="0"/>
                <a:cs typeface="MS PGothic" charset="0"/>
              </a:rPr>
              <a:t> </a:t>
            </a:r>
          </a:p>
        </p:txBody>
      </p:sp>
      <p:sp>
        <p:nvSpPr>
          <p:cNvPr id="134163" name="Text Box 2"/>
          <p:cNvSpPr txBox="1">
            <a:spLocks noChangeArrowheads="1"/>
          </p:cNvSpPr>
          <p:nvPr/>
        </p:nvSpPr>
        <p:spPr bwMode="auto">
          <a:xfrm>
            <a:off x="1925638" y="193675"/>
            <a:ext cx="5407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r>
              <a:rPr lang="it-IT" sz="1800" b="1">
                <a:solidFill>
                  <a:srgbClr val="FF0000"/>
                </a:solidFill>
                <a:latin typeface="Verdana" charset="0"/>
                <a:ea typeface="MS PGothic" charset="0"/>
                <a:cs typeface="MS PGothic" charset="0"/>
              </a:rPr>
              <a:t>Una nuova definizione operativa di gene </a:t>
            </a:r>
          </a:p>
        </p:txBody>
      </p:sp>
    </p:spTree>
    <p:extLst>
      <p:ext uri="{BB962C8B-B14F-4D97-AF65-F5344CB8AC3E}">
        <p14:creationId xmlns:p14="http://schemas.microsoft.com/office/powerpoint/2010/main" val="32264445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a:xfrm>
            <a:off x="368300" y="139700"/>
            <a:ext cx="7835900" cy="1143000"/>
          </a:xfrm>
        </p:spPr>
        <p:txBody>
          <a:bodyPr/>
          <a:lstStyle/>
          <a:p>
            <a:pPr algn="ctr" eaLnBrk="1" hangingPunct="1"/>
            <a:r>
              <a:rPr lang="es-ES" sz="2800" b="1" i="0">
                <a:solidFill>
                  <a:srgbClr val="FF0000"/>
                </a:solidFill>
                <a:latin typeface="Arial" charset="0"/>
                <a:ea typeface="ＭＳ Ｐゴシック" charset="0"/>
                <a:cs typeface="ＭＳ Ｐゴシック" charset="0"/>
              </a:rPr>
              <a:t>10-fold expansion of human transcriptome and proteome</a:t>
            </a:r>
            <a:endParaRPr lang="es-ES" sz="2800">
              <a:latin typeface="Arial" charset="0"/>
              <a:ea typeface="ＭＳ Ｐゴシック" charset="0"/>
              <a:cs typeface="ＭＳ Ｐゴシック" charset="0"/>
            </a:endParaRPr>
          </a:p>
        </p:txBody>
      </p:sp>
      <p:sp>
        <p:nvSpPr>
          <p:cNvPr id="137218" name="Text Box 3"/>
          <p:cNvSpPr txBox="1">
            <a:spLocks noChangeArrowheads="1"/>
          </p:cNvSpPr>
          <p:nvPr/>
        </p:nvSpPr>
        <p:spPr bwMode="auto">
          <a:xfrm>
            <a:off x="165100" y="4592638"/>
            <a:ext cx="8420100"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algn="just" eaLnBrk="1" hangingPunct="1">
              <a:lnSpc>
                <a:spcPct val="120000"/>
              </a:lnSpc>
            </a:pPr>
            <a:r>
              <a:rPr lang="it-IT" sz="1600" b="0">
                <a:latin typeface="Arial" charset="0"/>
              </a:rPr>
              <a:t>We estimated that each gene - on average - generates about 12 different transcripts and 9 different proteins (90% in frame with the RefSeq protein). This implies “one order of magnitude expansion” of the human transcriptome and proteome (</a:t>
            </a:r>
            <a:r>
              <a:rPr lang="it-IT" sz="1600" b="0">
                <a:solidFill>
                  <a:srgbClr val="0000FF"/>
                </a:solidFill>
                <a:latin typeface="Arial" charset="0"/>
              </a:rPr>
              <a:t>20,000 - 25,000 genes </a:t>
            </a:r>
            <a:r>
              <a:rPr lang="it-IT" sz="1600" b="0">
                <a:solidFill>
                  <a:srgbClr val="0000FF"/>
                </a:solidFill>
                <a:latin typeface="Arial" charset="0"/>
                <a:sym typeface="Symbol" charset="0"/>
              </a:rPr>
              <a:t> </a:t>
            </a:r>
            <a:r>
              <a:rPr lang="it-IT" sz="1600" b="0">
                <a:solidFill>
                  <a:srgbClr val="0000FF"/>
                </a:solidFill>
                <a:latin typeface="Arial" charset="0"/>
              </a:rPr>
              <a:t> 250,000 proteins</a:t>
            </a:r>
            <a:r>
              <a:rPr lang="it-IT" sz="1600" b="0">
                <a:latin typeface="Arial" charset="0"/>
              </a:rPr>
              <a:t>).  Furthermore, our estimate may likely be an “underestimate” of the whole transcriptome/proteome  complexity. </a:t>
            </a:r>
          </a:p>
          <a:p>
            <a:pPr algn="just" eaLnBrk="1" hangingPunct="1">
              <a:lnSpc>
                <a:spcPct val="120000"/>
              </a:lnSpc>
            </a:pPr>
            <a:r>
              <a:rPr lang="it-IT" sz="1600" b="0">
                <a:latin typeface="Arial" charset="0"/>
              </a:rPr>
              <a:t>These data have been confirmed by Pan et al. (2008) and Wang et al. (2008) through a deep RNAseq survey.</a:t>
            </a:r>
          </a:p>
        </p:txBody>
      </p:sp>
      <p:graphicFrame>
        <p:nvGraphicFramePr>
          <p:cNvPr id="137219" name="Object 2"/>
          <p:cNvGraphicFramePr>
            <a:graphicFrameLocks noChangeAspect="1"/>
          </p:cNvGraphicFramePr>
          <p:nvPr/>
        </p:nvGraphicFramePr>
        <p:xfrm>
          <a:off x="1358900" y="1352550"/>
          <a:ext cx="6065838" cy="3062288"/>
        </p:xfrm>
        <a:graphic>
          <a:graphicData uri="http://schemas.openxmlformats.org/presentationml/2006/ole">
            <mc:AlternateContent xmlns:mc="http://schemas.openxmlformats.org/markup-compatibility/2006">
              <mc:Choice xmlns:v="urn:schemas-microsoft-com:vml" Requires="v">
                <p:oleObj spid="_x0000_s47108" name="Foglio di lavoro" r:id="rId4" imgW="3810000" imgH="1930400" progId="Excel.Sheet.8">
                  <p:embed/>
                </p:oleObj>
              </mc:Choice>
              <mc:Fallback>
                <p:oleObj name="Foglio di lavoro" r:id="rId4" imgW="3810000" imgH="19304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900" y="1352550"/>
                        <a:ext cx="6065838"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327701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368300"/>
            <a:ext cx="8229600" cy="419100"/>
          </a:xfrm>
        </p:spPr>
        <p:txBody>
          <a:bodyPr/>
          <a:lstStyle/>
          <a:p>
            <a:r>
              <a:rPr lang="en-US" sz="3600" dirty="0" err="1" smtClean="0">
                <a:solidFill>
                  <a:srgbClr val="FF0000"/>
                </a:solidFill>
                <a:latin typeface="+mj-lt"/>
              </a:rPr>
              <a:t>Maxam</a:t>
            </a:r>
            <a:r>
              <a:rPr lang="en-US" sz="3600" dirty="0" smtClean="0">
                <a:solidFill>
                  <a:srgbClr val="FF0000"/>
                </a:solidFill>
                <a:latin typeface="+mj-lt"/>
              </a:rPr>
              <a:t> &amp; Gilbert Sequencing</a:t>
            </a:r>
            <a:endParaRPr lang="en-US" sz="3600" dirty="0">
              <a:solidFill>
                <a:srgbClr val="FF0000"/>
              </a:solidFill>
              <a:latin typeface="+mj-lt"/>
            </a:endParaRPr>
          </a:p>
        </p:txBody>
      </p:sp>
      <p:pic>
        <p:nvPicPr>
          <p:cNvPr id="27" name="Picture 4" descr="F07-27-botto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64188" y="1341438"/>
            <a:ext cx="3324225" cy="4389437"/>
          </a:xfrm>
          <a:noFill/>
        </p:spPr>
      </p:pic>
      <p:sp>
        <p:nvSpPr>
          <p:cNvPr id="28" name="Text Box 5"/>
          <p:cNvSpPr txBox="1">
            <a:spLocks noChangeArrowheads="1"/>
          </p:cNvSpPr>
          <p:nvPr/>
        </p:nvSpPr>
        <p:spPr bwMode="auto">
          <a:xfrm>
            <a:off x="177800" y="1374776"/>
            <a:ext cx="5184775" cy="5355313"/>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a:r>
              <a:rPr lang="en-US" dirty="0" smtClean="0">
                <a:solidFill>
                  <a:srgbClr val="FF0000"/>
                </a:solidFill>
              </a:rPr>
              <a:t>Base-specific modifications</a:t>
            </a:r>
          </a:p>
          <a:p>
            <a:pPr algn="just"/>
            <a:endParaRPr lang="en-US" dirty="0" smtClean="0"/>
          </a:p>
          <a:p>
            <a:pPr algn="just"/>
            <a:r>
              <a:rPr lang="en-US" dirty="0" smtClean="0"/>
              <a:t>G	DMS pH 8</a:t>
            </a:r>
          </a:p>
          <a:p>
            <a:pPr algn="just"/>
            <a:r>
              <a:rPr lang="en-US" dirty="0" smtClean="0"/>
              <a:t>A+G	pH 2</a:t>
            </a:r>
          </a:p>
          <a:p>
            <a:pPr algn="just"/>
            <a:r>
              <a:rPr lang="en-US" dirty="0" smtClean="0"/>
              <a:t>T+C	Hydrazine</a:t>
            </a:r>
          </a:p>
          <a:p>
            <a:pPr algn="just"/>
            <a:r>
              <a:rPr lang="en-US" dirty="0" smtClean="0"/>
              <a:t>C	</a:t>
            </a:r>
            <a:r>
              <a:rPr lang="en-US" dirty="0" err="1" smtClean="0"/>
              <a:t>Hydrazyne</a:t>
            </a:r>
            <a:r>
              <a:rPr lang="en-US" dirty="0" smtClean="0"/>
              <a:t> </a:t>
            </a:r>
            <a:r>
              <a:rPr lang="en-US" dirty="0" err="1" smtClean="0"/>
              <a:t>NaCl</a:t>
            </a:r>
            <a:r>
              <a:rPr lang="en-US" dirty="0" smtClean="0"/>
              <a:t> 1.5 M</a:t>
            </a:r>
          </a:p>
          <a:p>
            <a:pPr algn="just"/>
            <a:endParaRPr lang="en-US" dirty="0" smtClean="0"/>
          </a:p>
          <a:p>
            <a:pPr algn="just"/>
            <a:r>
              <a:rPr lang="en-US" dirty="0" smtClean="0">
                <a:solidFill>
                  <a:srgbClr val="FF0000"/>
                </a:solidFill>
              </a:rPr>
              <a:t>Cut by </a:t>
            </a:r>
            <a:r>
              <a:rPr lang="en-US" dirty="0" err="1" smtClean="0">
                <a:solidFill>
                  <a:srgbClr val="FF0000"/>
                </a:solidFill>
              </a:rPr>
              <a:t>piperidine</a:t>
            </a:r>
            <a:endParaRPr lang="en-US" dirty="0" smtClean="0">
              <a:solidFill>
                <a:srgbClr val="FF0000"/>
              </a:solidFill>
            </a:endParaRPr>
          </a:p>
          <a:p>
            <a:pPr algn="just"/>
            <a:endParaRPr lang="en-US" dirty="0" smtClean="0"/>
          </a:p>
          <a:p>
            <a:pPr algn="just"/>
            <a:r>
              <a:rPr lang="en-US" dirty="0" smtClean="0"/>
              <a:t>The DNA fragments which differ by one nucleotide are denatured by heat and separated by gel electrophoresis in the presence of 8M urea, a denaturing agent that prevents the formation of intra-chain pairings. </a:t>
            </a:r>
          </a:p>
          <a:p>
            <a:pPr algn="just"/>
            <a:r>
              <a:rPr lang="en-US" dirty="0" smtClean="0"/>
              <a:t>The residues of A are identified by comparing the positions G-only cuts with those of A+G-cuts, and analogously T residues are identified by comparing the positions C-only cuts with those of T+C-cuts.</a:t>
            </a:r>
            <a:endParaRPr lang="en-US" b="1" dirty="0">
              <a:solidFill>
                <a:srgbClr val="FF0000"/>
              </a:solidFill>
              <a:latin typeface="Comic Sans MS" charset="0"/>
            </a:endParaRPr>
          </a:p>
        </p:txBody>
      </p:sp>
      <p:sp>
        <p:nvSpPr>
          <p:cNvPr id="2" name="CasellaDiTesto 1"/>
          <p:cNvSpPr txBox="1"/>
          <p:nvPr/>
        </p:nvSpPr>
        <p:spPr>
          <a:xfrm>
            <a:off x="5616575" y="1093272"/>
            <a:ext cx="304365" cy="276999"/>
          </a:xfrm>
          <a:prstGeom prst="rect">
            <a:avLst/>
          </a:prstGeom>
          <a:noFill/>
        </p:spPr>
        <p:txBody>
          <a:bodyPr wrap="none" rtlCol="0">
            <a:spAutoFit/>
          </a:bodyPr>
          <a:lstStyle/>
          <a:p>
            <a:r>
              <a:rPr lang="en-US" sz="1200" dirty="0" smtClean="0">
                <a:solidFill>
                  <a:srgbClr val="0000FF"/>
                </a:solidFill>
              </a:rPr>
              <a:t>G</a:t>
            </a:r>
            <a:endParaRPr lang="en-US" sz="1200" dirty="0">
              <a:solidFill>
                <a:srgbClr val="0000FF"/>
              </a:solidFill>
            </a:endParaRPr>
          </a:p>
        </p:txBody>
      </p:sp>
      <p:sp>
        <p:nvSpPr>
          <p:cNvPr id="29" name="CasellaDiTesto 28"/>
          <p:cNvSpPr txBox="1"/>
          <p:nvPr/>
        </p:nvSpPr>
        <p:spPr>
          <a:xfrm>
            <a:off x="5819775" y="1093272"/>
            <a:ext cx="509700" cy="276999"/>
          </a:xfrm>
          <a:prstGeom prst="rect">
            <a:avLst/>
          </a:prstGeom>
          <a:noFill/>
        </p:spPr>
        <p:txBody>
          <a:bodyPr wrap="none" rtlCol="0">
            <a:spAutoFit/>
          </a:bodyPr>
          <a:lstStyle/>
          <a:p>
            <a:r>
              <a:rPr lang="en-US" sz="1200" dirty="0" smtClean="0">
                <a:solidFill>
                  <a:srgbClr val="0000FF"/>
                </a:solidFill>
              </a:rPr>
              <a:t>A+G</a:t>
            </a:r>
            <a:endParaRPr lang="en-US" sz="1200" dirty="0">
              <a:solidFill>
                <a:srgbClr val="0000FF"/>
              </a:solidFill>
            </a:endParaRPr>
          </a:p>
        </p:txBody>
      </p:sp>
      <p:sp>
        <p:nvSpPr>
          <p:cNvPr id="30" name="CasellaDiTesto 29"/>
          <p:cNvSpPr txBox="1"/>
          <p:nvPr/>
        </p:nvSpPr>
        <p:spPr>
          <a:xfrm>
            <a:off x="6188075" y="1093272"/>
            <a:ext cx="479669" cy="276999"/>
          </a:xfrm>
          <a:prstGeom prst="rect">
            <a:avLst/>
          </a:prstGeom>
          <a:noFill/>
        </p:spPr>
        <p:txBody>
          <a:bodyPr wrap="none" rtlCol="0">
            <a:spAutoFit/>
          </a:bodyPr>
          <a:lstStyle/>
          <a:p>
            <a:r>
              <a:rPr lang="en-US" sz="1200" dirty="0" smtClean="0">
                <a:solidFill>
                  <a:srgbClr val="0000FF"/>
                </a:solidFill>
              </a:rPr>
              <a:t>T+</a:t>
            </a:r>
            <a:r>
              <a:rPr lang="en-US" sz="1200" dirty="0">
                <a:solidFill>
                  <a:srgbClr val="0000FF"/>
                </a:solidFill>
              </a:rPr>
              <a:t>C</a:t>
            </a:r>
          </a:p>
        </p:txBody>
      </p:sp>
      <p:sp>
        <p:nvSpPr>
          <p:cNvPr id="31" name="CasellaDiTesto 30"/>
          <p:cNvSpPr txBox="1"/>
          <p:nvPr/>
        </p:nvSpPr>
        <p:spPr>
          <a:xfrm>
            <a:off x="6604244" y="1093272"/>
            <a:ext cx="295799" cy="276999"/>
          </a:xfrm>
          <a:prstGeom prst="rect">
            <a:avLst/>
          </a:prstGeom>
          <a:noFill/>
        </p:spPr>
        <p:txBody>
          <a:bodyPr wrap="none" rtlCol="0">
            <a:spAutoFit/>
          </a:bodyPr>
          <a:lstStyle/>
          <a:p>
            <a:r>
              <a:rPr lang="en-US" sz="1200" dirty="0">
                <a:solidFill>
                  <a:srgbClr val="0000FF"/>
                </a:solidFill>
              </a:rPr>
              <a:t>C</a:t>
            </a:r>
          </a:p>
        </p:txBody>
      </p:sp>
    </p:spTree>
    <p:extLst>
      <p:ext uri="{BB962C8B-B14F-4D97-AF65-F5344CB8AC3E}">
        <p14:creationId xmlns:p14="http://schemas.microsoft.com/office/powerpoint/2010/main" val="257756287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CasellaDiTesto 7"/>
          <p:cNvSpPr txBox="1">
            <a:spLocks noChangeArrowheads="1"/>
          </p:cNvSpPr>
          <p:nvPr/>
        </p:nvSpPr>
        <p:spPr bwMode="auto">
          <a:xfrm>
            <a:off x="114300" y="139700"/>
            <a:ext cx="8953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algn="ctr" eaLnBrk="1" hangingPunct="1"/>
            <a:r>
              <a:rPr lang="en-US" sz="2800">
                <a:solidFill>
                  <a:srgbClr val="FF0000"/>
                </a:solidFill>
                <a:latin typeface="Calibri" charset="0"/>
              </a:rPr>
              <a:t>Orthologous genes and the quest for functionally equivalent splicing variants  </a:t>
            </a:r>
          </a:p>
        </p:txBody>
      </p:sp>
      <p:sp>
        <p:nvSpPr>
          <p:cNvPr id="171010" name="Rectangle 1034"/>
          <p:cNvSpPr>
            <a:spLocks noChangeArrowheads="1"/>
          </p:cNvSpPr>
          <p:nvPr/>
        </p:nvSpPr>
        <p:spPr bwMode="auto">
          <a:xfrm>
            <a:off x="114300" y="1536700"/>
            <a:ext cx="888206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b="0">
                <a:latin typeface="Calibri" charset="0"/>
              </a:rPr>
              <a:t>The same gene may encode structurally and functionally different transcripts and proteins through alternative splicing and alternative initiation and termination of transcription.  This poses the urgent need of a revision and extension of the current definition of </a:t>
            </a:r>
            <a:r>
              <a:rPr lang="en-US" sz="2000">
                <a:latin typeface="Calibri" charset="0"/>
              </a:rPr>
              <a:t>gene orthology</a:t>
            </a:r>
            <a:r>
              <a:rPr lang="en-US" sz="2000" b="0">
                <a:latin typeface="Calibri" charset="0"/>
              </a:rPr>
              <a:t>. </a:t>
            </a:r>
          </a:p>
          <a:p>
            <a:pPr algn="just"/>
            <a:endParaRPr lang="en-US" sz="2000" b="0">
              <a:latin typeface="Calibri" charset="0"/>
            </a:endParaRPr>
          </a:p>
          <a:p>
            <a:pPr algn="just" eaLnBrk="0" hangingPunct="0"/>
            <a:r>
              <a:rPr lang="en-US" sz="2000" b="0">
                <a:latin typeface="Calibri" charset="0"/>
              </a:rPr>
              <a:t>In consideration that the gene exon-intron structure is highly conserved during evolution we assume that </a:t>
            </a:r>
            <a:r>
              <a:rPr lang="en-US" sz="2000">
                <a:solidFill>
                  <a:srgbClr val="002B56"/>
                </a:solidFill>
                <a:latin typeface="Calibri" charset="0"/>
              </a:rPr>
              <a:t>splicing variants sharing an identical or nearly identical exon-intron structure likely encode functionally equivalent products</a:t>
            </a:r>
            <a:r>
              <a:rPr lang="en-US" sz="2000" b="0">
                <a:latin typeface="Calibri" charset="0"/>
              </a:rPr>
              <a:t>. </a:t>
            </a:r>
          </a:p>
          <a:p>
            <a:pPr algn="just" eaLnBrk="0" hangingPunct="0"/>
            <a:endParaRPr lang="en-US" sz="2000" b="0">
              <a:latin typeface="Calibri" charset="0"/>
            </a:endParaRPr>
          </a:p>
          <a:p>
            <a:pPr algn="just" eaLnBrk="0" hangingPunct="0"/>
            <a:r>
              <a:rPr lang="en-US" sz="2000" b="0">
                <a:latin typeface="Calibri" charset="0"/>
              </a:rPr>
              <a:t>In this way, based on the pairwise similarity of the exon-intron structure measured by comparing the set of alternative transcripts derived from two orthologous genes (in two different species) we can easily detect pairs of structurally equivalent isoforms, we denote </a:t>
            </a:r>
            <a:r>
              <a:rPr lang="en-US" sz="2000">
                <a:latin typeface="Calibri" charset="0"/>
              </a:rPr>
              <a:t>iso-orthologous</a:t>
            </a:r>
            <a:r>
              <a:rPr lang="en-US" sz="2000" b="0">
                <a:latin typeface="Calibri" charset="0"/>
              </a:rPr>
              <a:t>, likely endowed of the same functional activity. The identification of iso-orthologous transcript is crucial when dealing with </a:t>
            </a:r>
            <a:r>
              <a:rPr lang="en-US" sz="2000">
                <a:latin typeface="Calibri" charset="0"/>
              </a:rPr>
              <a:t>model organisms</a:t>
            </a:r>
            <a:r>
              <a:rPr lang="en-US" sz="2000" b="0">
                <a:latin typeface="Calibri" charset="0"/>
              </a:rPr>
              <a:t>.</a:t>
            </a:r>
          </a:p>
          <a:p>
            <a:pPr algn="just"/>
            <a:endParaRPr lang="en-US" sz="2000" b="0">
              <a:latin typeface="Calibri" charset="0"/>
            </a:endParaRPr>
          </a:p>
        </p:txBody>
      </p:sp>
    </p:spTree>
    <p:extLst>
      <p:ext uri="{BB962C8B-B14F-4D97-AF65-F5344CB8AC3E}">
        <p14:creationId xmlns:p14="http://schemas.microsoft.com/office/powerpoint/2010/main" val="201337449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395413"/>
            <a:ext cx="870426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8" name="Text Box 142"/>
          <p:cNvSpPr txBox="1">
            <a:spLocks noChangeArrowheads="1"/>
          </p:cNvSpPr>
          <p:nvPr/>
        </p:nvSpPr>
        <p:spPr bwMode="auto">
          <a:xfrm>
            <a:off x="233363" y="3157538"/>
            <a:ext cx="628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eaLnBrk="1" hangingPunct="1">
              <a:spcBef>
                <a:spcPct val="50000"/>
              </a:spcBef>
            </a:pPr>
            <a:r>
              <a:rPr lang="en-US" sz="1600"/>
              <a:t>(B)</a:t>
            </a:r>
          </a:p>
        </p:txBody>
      </p:sp>
      <p:graphicFrame>
        <p:nvGraphicFramePr>
          <p:cNvPr id="4" name="Tabella 3"/>
          <p:cNvGraphicFramePr>
            <a:graphicFrameLocks noGrp="1"/>
          </p:cNvGraphicFramePr>
          <p:nvPr/>
        </p:nvGraphicFramePr>
        <p:xfrm>
          <a:off x="241300" y="3592513"/>
          <a:ext cx="8610600" cy="2490840"/>
        </p:xfrm>
        <a:graphic>
          <a:graphicData uri="http://schemas.openxmlformats.org/drawingml/2006/table">
            <a:tbl>
              <a:tblPr/>
              <a:tblGrid>
                <a:gridCol w="1503363"/>
                <a:gridCol w="3587750"/>
                <a:gridCol w="3519487"/>
              </a:tblGrid>
              <a:tr h="276754">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it-IT" sz="1700" b="1" i="0" u="none" strike="noStrike" cap="none" normalizeH="0" baseline="0">
                          <a:ln>
                            <a:noFill/>
                          </a:ln>
                          <a:solidFill>
                            <a:srgbClr val="000000"/>
                          </a:solidFill>
                          <a:effectLst/>
                          <a:latin typeface="Arial" charset="0"/>
                          <a:ea typeface="ＭＳ Ｐゴシック" charset="0"/>
                          <a:cs typeface="ＭＳ Ｐゴシック" charset="0"/>
                        </a:rPr>
                        <a:t>Isoform</a:t>
                      </a:r>
                    </a:p>
                  </a:txBody>
                  <a:tcPr marL="17680" marR="17680" marT="17680" marB="0"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it-IT" sz="1700" b="1" i="0" u="none" strike="noStrike" cap="none" normalizeH="0" baseline="0">
                          <a:ln>
                            <a:noFill/>
                          </a:ln>
                          <a:solidFill>
                            <a:srgbClr val="000000"/>
                          </a:solidFill>
                          <a:effectLst/>
                          <a:latin typeface="Arial" charset="0"/>
                          <a:ea typeface="ＭＳ Ｐゴシック" charset="0"/>
                          <a:cs typeface="ＭＳ Ｐゴシック" charset="0"/>
                        </a:rPr>
                        <a:t>Human</a:t>
                      </a:r>
                    </a:p>
                  </a:txBody>
                  <a:tcPr marL="17680" marR="17680" marT="17680" marB="0" horzOverflow="overflow">
                    <a:lnL>
                      <a:noFill/>
                    </a:lnL>
                    <a:lnR>
                      <a:noFill/>
                    </a:lnR>
                    <a:lnT>
                      <a:noFill/>
                    </a:lnT>
                    <a:lnB>
                      <a:noFill/>
                    </a:lnB>
                    <a:lnTlToBr>
                      <a:noFill/>
                    </a:lnTlToBr>
                    <a:lnBlToTr>
                      <a:noFill/>
                    </a:lnBlToTr>
                    <a:solidFill>
                      <a:srgbClr val="C0C0C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it-IT" sz="1700" b="1" i="0" u="none" strike="noStrike" cap="none" normalizeH="0" baseline="0">
                          <a:ln>
                            <a:noFill/>
                          </a:ln>
                          <a:solidFill>
                            <a:srgbClr val="000000"/>
                          </a:solidFill>
                          <a:effectLst/>
                          <a:latin typeface="Arial" charset="0"/>
                          <a:ea typeface="ＭＳ Ｐゴシック" charset="0"/>
                          <a:cs typeface="ＭＳ Ｐゴシック" charset="0"/>
                        </a:rPr>
                        <a:t>Mouse</a:t>
                      </a:r>
                    </a:p>
                  </a:txBody>
                  <a:tcPr marL="17680" marR="17680" marT="17680" marB="0" horzOverflow="overflow">
                    <a:lnL>
                      <a:noFill/>
                    </a:lnL>
                    <a:lnR>
                      <a:noFill/>
                    </a:lnR>
                    <a:lnT>
                      <a:noFill/>
                    </a:lnT>
                    <a:lnB>
                      <a:noFill/>
                    </a:lnB>
                    <a:lnTlToBr>
                      <a:noFill/>
                    </a:lnTlToBr>
                    <a:lnBlToTr>
                      <a:noFill/>
                    </a:lnBlToTr>
                    <a:solidFill>
                      <a:srgbClr val="C0C0C0"/>
                    </a:solidFill>
                  </a:tcPr>
                </a:tc>
              </a:tr>
              <a:tr h="276754">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it-IT" sz="1700" b="0" i="0" u="none" strike="noStrike" cap="none" normalizeH="0" baseline="0">
                          <a:ln>
                            <a:noFill/>
                          </a:ln>
                          <a:solidFill>
                            <a:srgbClr val="000000"/>
                          </a:solidFill>
                          <a:effectLst/>
                          <a:latin typeface="Arial" charset="0"/>
                          <a:ea typeface="ＭＳ Ｐゴシック" charset="0"/>
                          <a:cs typeface="ＭＳ Ｐゴシック" charset="0"/>
                        </a:rPr>
                        <a:t>TAp63 </a:t>
                      </a:r>
                      <a:r>
                        <a:rPr kumimoji="0" lang="it-IT" sz="1700" b="0" i="0" u="none" strike="noStrike" cap="none" normalizeH="0" baseline="0">
                          <a:ln>
                            <a:noFill/>
                          </a:ln>
                          <a:solidFill>
                            <a:srgbClr val="000000"/>
                          </a:solidFill>
                          <a:effectLst/>
                          <a:latin typeface="Symbol" charset="0"/>
                          <a:ea typeface="ＭＳ Ｐゴシック" charset="0"/>
                          <a:cs typeface="ＭＳ Ｐゴシック" charset="0"/>
                        </a:rPr>
                        <a:t>a</a:t>
                      </a:r>
                      <a:endParaRPr kumimoji="0" lang="it-IT" sz="1700" b="0" i="0" u="none" strike="noStrike" cap="none" normalizeH="0" baseline="0">
                        <a:ln>
                          <a:noFill/>
                        </a:ln>
                        <a:solidFill>
                          <a:srgbClr val="000000"/>
                        </a:solidFill>
                        <a:effectLst/>
                        <a:latin typeface="Arial" charset="0"/>
                        <a:ea typeface="ＭＳ Ｐゴシック" charset="0"/>
                        <a:cs typeface="ＭＳ Ｐゴシック" charset="0"/>
                      </a:endParaRPr>
                    </a:p>
                  </a:txBody>
                  <a:tcPr marL="17680" marR="17680" marT="17680" marB="0" horzOverflow="overflow">
                    <a:lnL>
                      <a:noFill/>
                    </a:lnL>
                    <a:lnR>
                      <a:noFill/>
                    </a:lnR>
                    <a:lnT>
                      <a:noFill/>
                    </a:lnT>
                    <a:lnB>
                      <a:noFill/>
                    </a:lnB>
                    <a:lnTlToBr>
                      <a:noFill/>
                    </a:lnTlToBr>
                    <a:lnBlToTr>
                      <a:noFill/>
                    </a:lnBlToTr>
                    <a:solidFill>
                      <a:srgbClr val="FFFF99"/>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rgbClr val="000000"/>
                          </a:solidFill>
                          <a:effectLst/>
                          <a:latin typeface="Arial" charset="0"/>
                          <a:ea typeface="ＭＳ Ｐゴシック" charset="0"/>
                          <a:cs typeface="ＭＳ Ｐゴシック" charset="0"/>
                        </a:rPr>
                        <a:t>NM_003722 (14 exons; 680 aa)</a:t>
                      </a:r>
                    </a:p>
                  </a:txBody>
                  <a:tcPr marL="17680" marR="17680" marT="17680" marB="0" horzOverflow="overflow">
                    <a:lnL>
                      <a:noFill/>
                    </a:lnL>
                    <a:lnR>
                      <a:noFill/>
                    </a:lnR>
                    <a:lnT>
                      <a:noFill/>
                    </a:lnT>
                    <a:lnB>
                      <a:noFill/>
                    </a:lnB>
                    <a:lnTlToBr>
                      <a:noFill/>
                    </a:lnTlToBr>
                    <a:lnBlToTr>
                      <a:noFill/>
                    </a:lnBlToTr>
                    <a:solidFill>
                      <a:srgbClr val="FFCC99"/>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rgbClr val="000000"/>
                          </a:solidFill>
                          <a:effectLst/>
                          <a:latin typeface="Arial" charset="0"/>
                          <a:ea typeface="ＭＳ Ｐゴシック" charset="0"/>
                          <a:cs typeface="ＭＳ Ｐゴシック" charset="0"/>
                        </a:rPr>
                        <a:t>NM_001127259 (14 exons; 680 aa)</a:t>
                      </a:r>
                    </a:p>
                  </a:txBody>
                  <a:tcPr marL="17680" marR="17680" marT="17680" marB="0" horzOverflow="overflow">
                    <a:lnL>
                      <a:noFill/>
                    </a:lnL>
                    <a:lnR>
                      <a:noFill/>
                    </a:lnR>
                    <a:lnT>
                      <a:noFill/>
                    </a:lnT>
                    <a:lnB>
                      <a:noFill/>
                    </a:lnB>
                    <a:lnTlToBr>
                      <a:noFill/>
                    </a:lnTlToBr>
                    <a:lnBlToTr>
                      <a:noFill/>
                    </a:lnBlToTr>
                    <a:solidFill>
                      <a:srgbClr val="CCFFCC"/>
                    </a:solidFill>
                  </a:tcPr>
                </a:tc>
              </a:tr>
              <a:tr h="276754">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it-IT" sz="1700" b="0" i="0" u="none" strike="noStrike" cap="none" normalizeH="0" baseline="0">
                          <a:ln>
                            <a:noFill/>
                          </a:ln>
                          <a:solidFill>
                            <a:srgbClr val="000000"/>
                          </a:solidFill>
                          <a:effectLst/>
                          <a:latin typeface="Arial" charset="0"/>
                          <a:ea typeface="ＭＳ Ｐゴシック" charset="0"/>
                          <a:cs typeface="ＭＳ Ｐゴシック" charset="0"/>
                        </a:rPr>
                        <a:t>TAp63 </a:t>
                      </a:r>
                      <a:r>
                        <a:rPr kumimoji="0" lang="it-IT" sz="1700" b="0" i="0" u="none" strike="noStrike" cap="none" normalizeH="0" baseline="0">
                          <a:ln>
                            <a:noFill/>
                          </a:ln>
                          <a:solidFill>
                            <a:srgbClr val="000000"/>
                          </a:solidFill>
                          <a:effectLst/>
                          <a:latin typeface="Symbol" charset="0"/>
                          <a:ea typeface="ＭＳ Ｐゴシック" charset="0"/>
                          <a:cs typeface="ＭＳ Ｐゴシック" charset="0"/>
                        </a:rPr>
                        <a:t>b</a:t>
                      </a:r>
                      <a:endParaRPr kumimoji="0" lang="it-IT" sz="1700" b="0" i="0" u="none" strike="noStrike" cap="none" normalizeH="0" baseline="0">
                        <a:ln>
                          <a:noFill/>
                        </a:ln>
                        <a:solidFill>
                          <a:srgbClr val="000000"/>
                        </a:solidFill>
                        <a:effectLst/>
                        <a:latin typeface="Arial" charset="0"/>
                        <a:ea typeface="ＭＳ Ｐゴシック" charset="0"/>
                        <a:cs typeface="ＭＳ Ｐゴシック" charset="0"/>
                      </a:endParaRPr>
                    </a:p>
                  </a:txBody>
                  <a:tcPr marL="17680" marR="17680" marT="17680" marB="0" horzOverflow="overflow">
                    <a:lnL>
                      <a:noFill/>
                    </a:lnL>
                    <a:lnR>
                      <a:noFill/>
                    </a:lnR>
                    <a:lnT>
                      <a:noFill/>
                    </a:lnT>
                    <a:lnB>
                      <a:noFill/>
                    </a:lnB>
                    <a:lnTlToBr>
                      <a:noFill/>
                    </a:lnTlToBr>
                    <a:lnBlToTr>
                      <a:noFill/>
                    </a:lnBlToTr>
                    <a:solidFill>
                      <a:srgbClr val="FFFF99"/>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rgbClr val="000000"/>
                          </a:solidFill>
                          <a:effectLst/>
                          <a:latin typeface="Arial" charset="0"/>
                          <a:ea typeface="ＭＳ Ｐゴシック" charset="0"/>
                          <a:cs typeface="ＭＳ Ｐゴシック" charset="0"/>
                        </a:rPr>
                        <a:t>NM_001114978 (13 exons; 555 aa)</a:t>
                      </a:r>
                    </a:p>
                  </a:txBody>
                  <a:tcPr marL="17680" marR="17680" marT="17680" marB="0" horzOverflow="overflow">
                    <a:lnL>
                      <a:noFill/>
                    </a:lnL>
                    <a:lnR>
                      <a:noFill/>
                    </a:lnR>
                    <a:lnT>
                      <a:noFill/>
                    </a:lnT>
                    <a:lnB>
                      <a:noFill/>
                    </a:lnB>
                    <a:lnTlToBr>
                      <a:noFill/>
                    </a:lnTlToBr>
                    <a:lnBlToTr>
                      <a:noFill/>
                    </a:lnBlToTr>
                    <a:solidFill>
                      <a:srgbClr val="FFCC99"/>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rgbClr val="000000"/>
                          </a:solidFill>
                          <a:effectLst/>
                          <a:latin typeface="Arial" charset="0"/>
                          <a:ea typeface="ＭＳ Ｐゴシック" charset="0"/>
                          <a:cs typeface="ＭＳ Ｐゴシック" charset="0"/>
                        </a:rPr>
                        <a:t>NM_001127260 (13 exons; 555 aa)</a:t>
                      </a:r>
                    </a:p>
                  </a:txBody>
                  <a:tcPr marL="17680" marR="17680" marT="17680" marB="0" horzOverflow="overflow">
                    <a:lnL>
                      <a:noFill/>
                    </a:lnL>
                    <a:lnR>
                      <a:noFill/>
                    </a:lnR>
                    <a:lnT>
                      <a:noFill/>
                    </a:lnT>
                    <a:lnB>
                      <a:noFill/>
                    </a:lnB>
                    <a:lnTlToBr>
                      <a:noFill/>
                    </a:lnTlToBr>
                    <a:lnBlToTr>
                      <a:noFill/>
                    </a:lnBlToTr>
                    <a:solidFill>
                      <a:srgbClr val="CCFFCC"/>
                    </a:solidFill>
                  </a:tcPr>
                </a:tc>
              </a:tr>
              <a:tr h="276754">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it-IT" sz="1700" b="0" i="0" u="none" strike="noStrike" cap="none" normalizeH="0" baseline="0">
                          <a:ln>
                            <a:noFill/>
                          </a:ln>
                          <a:solidFill>
                            <a:srgbClr val="000000"/>
                          </a:solidFill>
                          <a:effectLst/>
                          <a:latin typeface="Arial" charset="0"/>
                          <a:ea typeface="ＭＳ Ｐゴシック" charset="0"/>
                          <a:cs typeface="ＭＳ Ｐゴシック" charset="0"/>
                        </a:rPr>
                        <a:t>TAp63 </a:t>
                      </a:r>
                      <a:r>
                        <a:rPr kumimoji="0" lang="it-IT" sz="1700" b="0" i="0" u="none" strike="noStrike" cap="none" normalizeH="0" baseline="0">
                          <a:ln>
                            <a:noFill/>
                          </a:ln>
                          <a:solidFill>
                            <a:srgbClr val="000000"/>
                          </a:solidFill>
                          <a:effectLst/>
                          <a:latin typeface="Symbol" charset="0"/>
                          <a:ea typeface="ＭＳ Ｐゴシック" charset="0"/>
                          <a:cs typeface="ＭＳ Ｐゴシック" charset="0"/>
                        </a:rPr>
                        <a:t>g</a:t>
                      </a:r>
                      <a:endParaRPr kumimoji="0" lang="it-IT" sz="1700" b="0" i="0" u="none" strike="noStrike" cap="none" normalizeH="0" baseline="0">
                        <a:ln>
                          <a:noFill/>
                        </a:ln>
                        <a:solidFill>
                          <a:srgbClr val="000000"/>
                        </a:solidFill>
                        <a:effectLst/>
                        <a:latin typeface="Arial" charset="0"/>
                        <a:ea typeface="ＭＳ Ｐゴシック" charset="0"/>
                        <a:cs typeface="ＭＳ Ｐゴシック" charset="0"/>
                      </a:endParaRPr>
                    </a:p>
                  </a:txBody>
                  <a:tcPr marL="17680" marR="17680" marT="17680" marB="0" horzOverflow="overflow">
                    <a:lnL>
                      <a:noFill/>
                    </a:lnL>
                    <a:lnR>
                      <a:noFill/>
                    </a:lnR>
                    <a:lnT>
                      <a:noFill/>
                    </a:lnT>
                    <a:lnB>
                      <a:noFill/>
                    </a:lnB>
                    <a:lnTlToBr>
                      <a:noFill/>
                    </a:lnTlToBr>
                    <a:lnBlToTr>
                      <a:noFill/>
                    </a:lnBlToTr>
                    <a:solidFill>
                      <a:srgbClr val="FFFF99"/>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rgbClr val="000000"/>
                          </a:solidFill>
                          <a:effectLst/>
                          <a:latin typeface="Arial" charset="0"/>
                          <a:ea typeface="ＭＳ Ｐゴシック" charset="0"/>
                          <a:cs typeface="ＭＳ Ｐゴシック" charset="0"/>
                        </a:rPr>
                        <a:t>NM_001114979 (11 exons; 487 aa)</a:t>
                      </a:r>
                    </a:p>
                  </a:txBody>
                  <a:tcPr marL="17680" marR="17680" marT="17680" marB="0" horzOverflow="overflow">
                    <a:lnL>
                      <a:noFill/>
                    </a:lnL>
                    <a:lnR>
                      <a:noFill/>
                    </a:lnR>
                    <a:lnT>
                      <a:noFill/>
                    </a:lnT>
                    <a:lnB>
                      <a:noFill/>
                    </a:lnB>
                    <a:lnTlToBr>
                      <a:noFill/>
                    </a:lnTlToBr>
                    <a:lnBlToTr>
                      <a:noFill/>
                    </a:lnBlToTr>
                    <a:solidFill>
                      <a:srgbClr val="FFCC99"/>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rgbClr val="000000"/>
                          </a:solidFill>
                          <a:effectLst/>
                          <a:latin typeface="Arial" charset="0"/>
                          <a:ea typeface="ＭＳ Ｐゴシック" charset="0"/>
                          <a:cs typeface="ＭＳ Ｐゴシック" charset="0"/>
                        </a:rPr>
                        <a:t>NM_001127261 (11 exons; 483 aa)</a:t>
                      </a:r>
                    </a:p>
                  </a:txBody>
                  <a:tcPr marL="17680" marR="17680" marT="17680" marB="0" horzOverflow="overflow">
                    <a:lnL>
                      <a:noFill/>
                    </a:lnL>
                    <a:lnR>
                      <a:noFill/>
                    </a:lnR>
                    <a:lnT>
                      <a:noFill/>
                    </a:lnT>
                    <a:lnB>
                      <a:noFill/>
                    </a:lnB>
                    <a:lnTlToBr>
                      <a:noFill/>
                    </a:lnTlToBr>
                    <a:lnBlToTr>
                      <a:noFill/>
                    </a:lnBlToTr>
                    <a:solidFill>
                      <a:srgbClr val="CCFFCC"/>
                    </a:solidFill>
                  </a:tcPr>
                </a:tc>
              </a:tr>
              <a:tr h="276754">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it-IT" sz="1700" b="0" i="0" u="none" strike="noStrike" cap="none" normalizeH="0" baseline="0">
                          <a:ln>
                            <a:noFill/>
                          </a:ln>
                          <a:solidFill>
                            <a:srgbClr val="000000"/>
                          </a:solidFill>
                          <a:effectLst/>
                          <a:latin typeface="Symbol" charset="0"/>
                          <a:ea typeface="ＭＳ Ｐゴシック" charset="0"/>
                          <a:cs typeface="ＭＳ Ｐゴシック" charset="0"/>
                        </a:rPr>
                        <a:t>D</a:t>
                      </a:r>
                      <a:r>
                        <a:rPr kumimoji="0" lang="it-IT" sz="1700" b="0" i="0" u="none" strike="noStrike" cap="none" normalizeH="0" baseline="0">
                          <a:ln>
                            <a:noFill/>
                          </a:ln>
                          <a:solidFill>
                            <a:srgbClr val="000000"/>
                          </a:solidFill>
                          <a:effectLst/>
                          <a:latin typeface="Arial" charset="0"/>
                          <a:ea typeface="ＭＳ Ｐゴシック" charset="0"/>
                          <a:cs typeface="ＭＳ Ｐゴシック" charset="0"/>
                        </a:rPr>
                        <a:t>Np63 </a:t>
                      </a:r>
                      <a:r>
                        <a:rPr kumimoji="0" lang="it-IT" sz="1700" b="0" i="0" u="none" strike="noStrike" cap="none" normalizeH="0" baseline="0">
                          <a:ln>
                            <a:noFill/>
                          </a:ln>
                          <a:solidFill>
                            <a:srgbClr val="000000"/>
                          </a:solidFill>
                          <a:effectLst/>
                          <a:latin typeface="Symbol" charset="0"/>
                          <a:ea typeface="ＭＳ Ｐゴシック" charset="0"/>
                          <a:cs typeface="ＭＳ Ｐゴシック" charset="0"/>
                        </a:rPr>
                        <a:t>a</a:t>
                      </a:r>
                    </a:p>
                  </a:txBody>
                  <a:tcPr marL="17680" marR="17680" marT="17680" marB="0" horzOverflow="overflow">
                    <a:lnL>
                      <a:noFill/>
                    </a:lnL>
                    <a:lnR>
                      <a:noFill/>
                    </a:lnR>
                    <a:lnT>
                      <a:noFill/>
                    </a:lnT>
                    <a:lnB>
                      <a:noFill/>
                    </a:lnB>
                    <a:lnTlToBr>
                      <a:noFill/>
                    </a:lnTlToBr>
                    <a:lnBlToTr>
                      <a:noFill/>
                    </a:lnBlToTr>
                    <a:solidFill>
                      <a:srgbClr val="FFFF99"/>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rgbClr val="000000"/>
                          </a:solidFill>
                          <a:effectLst/>
                          <a:latin typeface="Arial" charset="0"/>
                          <a:ea typeface="ＭＳ Ｐゴシック" charset="0"/>
                          <a:cs typeface="ＭＳ Ｐゴシック" charset="0"/>
                        </a:rPr>
                        <a:t>NM_001114980 (12 exons; 586 aa)</a:t>
                      </a:r>
                    </a:p>
                  </a:txBody>
                  <a:tcPr marL="17680" marR="17680" marT="17680" marB="0" horzOverflow="overflow">
                    <a:lnL>
                      <a:noFill/>
                    </a:lnL>
                    <a:lnR>
                      <a:noFill/>
                    </a:lnR>
                    <a:lnT>
                      <a:noFill/>
                    </a:lnT>
                    <a:lnB>
                      <a:noFill/>
                    </a:lnB>
                    <a:lnTlToBr>
                      <a:noFill/>
                    </a:lnTlToBr>
                    <a:lnBlToTr>
                      <a:noFill/>
                    </a:lnBlToTr>
                    <a:solidFill>
                      <a:srgbClr val="FFCC99"/>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rgbClr val="000000"/>
                          </a:solidFill>
                          <a:effectLst/>
                          <a:latin typeface="Arial" charset="0"/>
                          <a:ea typeface="ＭＳ Ｐゴシック" charset="0"/>
                          <a:cs typeface="ＭＳ Ｐゴシック" charset="0"/>
                        </a:rPr>
                        <a:t>NM_011641 (12 exons; 586 aa)</a:t>
                      </a:r>
                    </a:p>
                  </a:txBody>
                  <a:tcPr marL="17680" marR="17680" marT="17680" marB="0" horzOverflow="overflow">
                    <a:lnL>
                      <a:noFill/>
                    </a:lnL>
                    <a:lnR>
                      <a:noFill/>
                    </a:lnR>
                    <a:lnT>
                      <a:noFill/>
                    </a:lnT>
                    <a:lnB>
                      <a:noFill/>
                    </a:lnB>
                    <a:lnTlToBr>
                      <a:noFill/>
                    </a:lnTlToBr>
                    <a:lnBlToTr>
                      <a:noFill/>
                    </a:lnBlToTr>
                    <a:solidFill>
                      <a:srgbClr val="CCFFCC"/>
                    </a:solidFill>
                  </a:tcPr>
                </a:tc>
              </a:tr>
              <a:tr h="276754">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it-IT" sz="1700" b="0" i="0" u="none" strike="noStrike" cap="none" normalizeH="0" baseline="0">
                          <a:ln>
                            <a:noFill/>
                          </a:ln>
                          <a:solidFill>
                            <a:srgbClr val="000000"/>
                          </a:solidFill>
                          <a:effectLst/>
                          <a:latin typeface="Symbol" charset="0"/>
                          <a:ea typeface="ＭＳ Ｐゴシック" charset="0"/>
                          <a:cs typeface="ＭＳ Ｐゴシック" charset="0"/>
                        </a:rPr>
                        <a:t>D</a:t>
                      </a:r>
                      <a:r>
                        <a:rPr kumimoji="0" lang="it-IT" sz="1700" b="0" i="0" u="none" strike="noStrike" cap="none" normalizeH="0" baseline="0">
                          <a:ln>
                            <a:noFill/>
                          </a:ln>
                          <a:solidFill>
                            <a:srgbClr val="000000"/>
                          </a:solidFill>
                          <a:effectLst/>
                          <a:latin typeface="Arial" charset="0"/>
                          <a:ea typeface="ＭＳ Ｐゴシック" charset="0"/>
                          <a:cs typeface="ＭＳ Ｐゴシック" charset="0"/>
                        </a:rPr>
                        <a:t>Np63 </a:t>
                      </a:r>
                      <a:r>
                        <a:rPr kumimoji="0" lang="it-IT" sz="1700" b="0" i="0" u="none" strike="noStrike" cap="none" normalizeH="0" baseline="0">
                          <a:ln>
                            <a:noFill/>
                          </a:ln>
                          <a:solidFill>
                            <a:srgbClr val="000000"/>
                          </a:solidFill>
                          <a:effectLst/>
                          <a:latin typeface="Symbol" charset="0"/>
                          <a:ea typeface="ＭＳ Ｐゴシック" charset="0"/>
                          <a:cs typeface="ＭＳ Ｐゴシック" charset="0"/>
                        </a:rPr>
                        <a:t>b</a:t>
                      </a:r>
                    </a:p>
                  </a:txBody>
                  <a:tcPr marL="17680" marR="17680" marT="17680" marB="0" horzOverflow="overflow">
                    <a:lnL>
                      <a:noFill/>
                    </a:lnL>
                    <a:lnR>
                      <a:noFill/>
                    </a:lnR>
                    <a:lnT>
                      <a:noFill/>
                    </a:lnT>
                    <a:lnB>
                      <a:noFill/>
                    </a:lnB>
                    <a:lnTlToBr>
                      <a:noFill/>
                    </a:lnTlToBr>
                    <a:lnBlToTr>
                      <a:noFill/>
                    </a:lnBlToTr>
                    <a:solidFill>
                      <a:srgbClr val="FFFF99"/>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rgbClr val="000000"/>
                          </a:solidFill>
                          <a:effectLst/>
                          <a:latin typeface="Arial" charset="0"/>
                          <a:ea typeface="ＭＳ Ｐゴシック" charset="0"/>
                          <a:cs typeface="ＭＳ Ｐゴシック" charset="0"/>
                        </a:rPr>
                        <a:t>NM_001114981 (11 exons; 461 aa)</a:t>
                      </a:r>
                    </a:p>
                  </a:txBody>
                  <a:tcPr marL="17680" marR="17680" marT="17680" marB="0" horzOverflow="overflow">
                    <a:lnL>
                      <a:noFill/>
                    </a:lnL>
                    <a:lnR>
                      <a:noFill/>
                    </a:lnR>
                    <a:lnT>
                      <a:noFill/>
                    </a:lnT>
                    <a:lnB>
                      <a:noFill/>
                    </a:lnB>
                    <a:lnTlToBr>
                      <a:noFill/>
                    </a:lnTlToBr>
                    <a:lnBlToTr>
                      <a:noFill/>
                    </a:lnBlToTr>
                    <a:solidFill>
                      <a:srgbClr val="FFCC99"/>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rgbClr val="000000"/>
                          </a:solidFill>
                          <a:effectLst/>
                          <a:latin typeface="Arial" charset="0"/>
                          <a:ea typeface="ＭＳ Ｐゴシック" charset="0"/>
                          <a:cs typeface="ＭＳ Ｐゴシック" charset="0"/>
                        </a:rPr>
                        <a:t>NM_001127262 (11 exons; 461 aa)</a:t>
                      </a:r>
                    </a:p>
                  </a:txBody>
                  <a:tcPr marL="17680" marR="17680" marT="17680" marB="0" horzOverflow="overflow">
                    <a:lnL>
                      <a:noFill/>
                    </a:lnL>
                    <a:lnR>
                      <a:noFill/>
                    </a:lnR>
                    <a:lnT>
                      <a:noFill/>
                    </a:lnT>
                    <a:lnB>
                      <a:noFill/>
                    </a:lnB>
                    <a:lnTlToBr>
                      <a:noFill/>
                    </a:lnTlToBr>
                    <a:lnBlToTr>
                      <a:noFill/>
                    </a:lnBlToTr>
                    <a:solidFill>
                      <a:srgbClr val="CCFFCC"/>
                    </a:solidFill>
                  </a:tcPr>
                </a:tc>
              </a:tr>
              <a:tr h="276754">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it-IT" sz="1700" b="0" i="0" u="none" strike="noStrike" cap="none" normalizeH="0" baseline="0">
                          <a:ln>
                            <a:noFill/>
                          </a:ln>
                          <a:solidFill>
                            <a:srgbClr val="000000"/>
                          </a:solidFill>
                          <a:effectLst/>
                          <a:latin typeface="Symbol" charset="0"/>
                          <a:ea typeface="ＭＳ Ｐゴシック" charset="0"/>
                          <a:cs typeface="ＭＳ Ｐゴシック" charset="0"/>
                        </a:rPr>
                        <a:t>D</a:t>
                      </a:r>
                      <a:r>
                        <a:rPr kumimoji="0" lang="it-IT" sz="1700" b="0" i="0" u="none" strike="noStrike" cap="none" normalizeH="0" baseline="0">
                          <a:ln>
                            <a:noFill/>
                          </a:ln>
                          <a:solidFill>
                            <a:srgbClr val="000000"/>
                          </a:solidFill>
                          <a:effectLst/>
                          <a:latin typeface="Arial" charset="0"/>
                          <a:ea typeface="ＭＳ Ｐゴシック" charset="0"/>
                          <a:cs typeface="ＭＳ Ｐゴシック" charset="0"/>
                        </a:rPr>
                        <a:t>Np63 </a:t>
                      </a:r>
                      <a:r>
                        <a:rPr kumimoji="0" lang="it-IT" sz="1700" b="0" i="0" u="none" strike="noStrike" cap="none" normalizeH="0" baseline="0">
                          <a:ln>
                            <a:noFill/>
                          </a:ln>
                          <a:solidFill>
                            <a:srgbClr val="000000"/>
                          </a:solidFill>
                          <a:effectLst/>
                          <a:latin typeface="Symbol" charset="0"/>
                          <a:ea typeface="ＭＳ Ｐゴシック" charset="0"/>
                          <a:cs typeface="ＭＳ Ｐゴシック" charset="0"/>
                        </a:rPr>
                        <a:t>g</a:t>
                      </a:r>
                    </a:p>
                  </a:txBody>
                  <a:tcPr marL="17680" marR="17680" marT="17680" marB="0" horzOverflow="overflow">
                    <a:lnL>
                      <a:noFill/>
                    </a:lnL>
                    <a:lnR>
                      <a:noFill/>
                    </a:lnR>
                    <a:lnT>
                      <a:noFill/>
                    </a:lnT>
                    <a:lnB>
                      <a:noFill/>
                    </a:lnB>
                    <a:lnTlToBr>
                      <a:noFill/>
                    </a:lnTlToBr>
                    <a:lnBlToTr>
                      <a:noFill/>
                    </a:lnBlToTr>
                    <a:solidFill>
                      <a:srgbClr val="FFFF99"/>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rgbClr val="000000"/>
                          </a:solidFill>
                          <a:effectLst/>
                          <a:latin typeface="Arial" charset="0"/>
                          <a:ea typeface="ＭＳ Ｐゴシック" charset="0"/>
                          <a:cs typeface="ＭＳ Ｐゴシック" charset="0"/>
                        </a:rPr>
                        <a:t>NM_001114982 (9 exons; 393 aa)</a:t>
                      </a:r>
                    </a:p>
                  </a:txBody>
                  <a:tcPr marL="17680" marR="17680" marT="17680" marB="0" horzOverflow="overflow">
                    <a:lnL>
                      <a:noFill/>
                    </a:lnL>
                    <a:lnR>
                      <a:noFill/>
                    </a:lnR>
                    <a:lnT>
                      <a:noFill/>
                    </a:lnT>
                    <a:lnB>
                      <a:noFill/>
                    </a:lnB>
                    <a:lnTlToBr>
                      <a:noFill/>
                    </a:lnTlToBr>
                    <a:lnBlToTr>
                      <a:noFill/>
                    </a:lnBlToTr>
                    <a:solidFill>
                      <a:srgbClr val="FFCC99"/>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rgbClr val="000000"/>
                          </a:solidFill>
                          <a:effectLst/>
                          <a:latin typeface="Arial" charset="0"/>
                          <a:ea typeface="ＭＳ Ｐゴシック" charset="0"/>
                          <a:cs typeface="ＭＳ Ｐゴシック" charset="0"/>
                        </a:rPr>
                        <a:t>NM_001127263 (9 exons; 393 aa)</a:t>
                      </a:r>
                    </a:p>
                  </a:txBody>
                  <a:tcPr marL="17680" marR="17680" marT="17680" marB="0" horzOverflow="overflow">
                    <a:lnL>
                      <a:noFill/>
                    </a:lnL>
                    <a:lnR>
                      <a:noFill/>
                    </a:lnR>
                    <a:lnT>
                      <a:noFill/>
                    </a:lnT>
                    <a:lnB>
                      <a:noFill/>
                    </a:lnB>
                    <a:lnTlToBr>
                      <a:noFill/>
                    </a:lnTlToBr>
                    <a:lnBlToTr>
                      <a:noFill/>
                    </a:lnBlToTr>
                    <a:solidFill>
                      <a:srgbClr val="CCFFCC"/>
                    </a:solidFill>
                  </a:tcPr>
                </a:tc>
              </a:tr>
              <a:tr h="276754">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it-IT" sz="1700" b="0" i="0" u="none" strike="noStrike" cap="none" normalizeH="0" baseline="0">
                          <a:ln>
                            <a:noFill/>
                          </a:ln>
                          <a:solidFill>
                            <a:srgbClr val="000000"/>
                          </a:solidFill>
                          <a:effectLst/>
                          <a:latin typeface="Symbol" charset="0"/>
                          <a:ea typeface="ＭＳ Ｐゴシック" charset="0"/>
                          <a:cs typeface="ＭＳ Ｐゴシック" charset="0"/>
                        </a:rPr>
                        <a:t>D</a:t>
                      </a:r>
                      <a:r>
                        <a:rPr kumimoji="0" lang="it-IT" sz="1700" b="0" i="0" u="none" strike="noStrike" cap="none" normalizeH="0" baseline="0">
                          <a:ln>
                            <a:noFill/>
                          </a:ln>
                          <a:solidFill>
                            <a:srgbClr val="000000"/>
                          </a:solidFill>
                          <a:effectLst/>
                          <a:latin typeface="Arial" charset="0"/>
                          <a:ea typeface="ＭＳ Ｐゴシック" charset="0"/>
                          <a:cs typeface="ＭＳ Ｐゴシック" charset="0"/>
                        </a:rPr>
                        <a:t>Np63 </a:t>
                      </a:r>
                      <a:r>
                        <a:rPr kumimoji="0" lang="it-IT" sz="1700" b="0" i="0" u="none" strike="noStrike" cap="none" normalizeH="0" baseline="0">
                          <a:ln>
                            <a:noFill/>
                          </a:ln>
                          <a:solidFill>
                            <a:srgbClr val="000000"/>
                          </a:solidFill>
                          <a:effectLst/>
                          <a:latin typeface="Symbol" charset="0"/>
                          <a:ea typeface="ＭＳ Ｐゴシック" charset="0"/>
                          <a:cs typeface="ＭＳ Ｐゴシック" charset="0"/>
                        </a:rPr>
                        <a:t>e</a:t>
                      </a:r>
                    </a:p>
                  </a:txBody>
                  <a:tcPr marL="17680" marR="17680" marT="17680" marB="0" horzOverflow="overflow">
                    <a:lnL>
                      <a:noFill/>
                    </a:lnL>
                    <a:lnR>
                      <a:noFill/>
                    </a:lnR>
                    <a:lnT>
                      <a:noFill/>
                    </a:lnT>
                    <a:lnB>
                      <a:noFill/>
                    </a:lnB>
                    <a:lnTlToBr>
                      <a:noFill/>
                    </a:lnTlToBr>
                    <a:lnBlToTr>
                      <a:noFill/>
                    </a:lnBlToTr>
                    <a:solidFill>
                      <a:srgbClr val="FFFF99"/>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rgbClr val="000000"/>
                          </a:solidFill>
                          <a:effectLst/>
                          <a:latin typeface="Arial" charset="0"/>
                          <a:ea typeface="ＭＳ Ｐゴシック" charset="0"/>
                          <a:cs typeface="ＭＳ Ｐゴシック" charset="0"/>
                        </a:rPr>
                        <a:t>GQ202689 (8 exons; 356 aa)</a:t>
                      </a:r>
                    </a:p>
                  </a:txBody>
                  <a:tcPr marL="17680" marR="17680" marT="17680" marB="0" horzOverflow="overflow">
                    <a:lnL>
                      <a:noFill/>
                    </a:lnL>
                    <a:lnR>
                      <a:noFill/>
                    </a:lnR>
                    <a:lnT>
                      <a:noFill/>
                    </a:lnT>
                    <a:lnB>
                      <a:noFill/>
                    </a:lnB>
                    <a:lnTlToBr>
                      <a:noFill/>
                    </a:lnTlToBr>
                    <a:lnBlToTr>
                      <a:noFill/>
                    </a:lnBlToTr>
                    <a:solidFill>
                      <a:srgbClr val="FFCC99"/>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rgbClr val="000000"/>
                          </a:solidFill>
                          <a:effectLst/>
                          <a:latin typeface="Arial" charset="0"/>
                          <a:ea typeface="ＭＳ Ｐゴシック" charset="0"/>
                          <a:cs typeface="ＭＳ Ｐゴシック" charset="0"/>
                        </a:rPr>
                        <a:t>?</a:t>
                      </a:r>
                    </a:p>
                  </a:txBody>
                  <a:tcPr marL="17680" marR="17680" marT="17680" marB="0" horzOverflow="overflow">
                    <a:lnL>
                      <a:noFill/>
                    </a:lnL>
                    <a:lnR>
                      <a:noFill/>
                    </a:lnR>
                    <a:lnT>
                      <a:noFill/>
                    </a:lnT>
                    <a:lnB>
                      <a:noFill/>
                    </a:lnB>
                    <a:lnTlToBr>
                      <a:noFill/>
                    </a:lnTlToBr>
                    <a:lnBlToTr>
                      <a:noFill/>
                    </a:lnBlToTr>
                    <a:solidFill>
                      <a:srgbClr val="CCFFCC"/>
                    </a:solidFill>
                  </a:tcPr>
                </a:tc>
              </a:tr>
              <a:tr h="276754">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it-IT" sz="1700" b="0" i="0" u="none" strike="noStrike" cap="none" normalizeH="0" baseline="0">
                          <a:ln>
                            <a:noFill/>
                          </a:ln>
                          <a:solidFill>
                            <a:srgbClr val="000000"/>
                          </a:solidFill>
                          <a:effectLst/>
                          <a:latin typeface="Symbol" charset="0"/>
                          <a:ea typeface="ＭＳ Ｐゴシック" charset="0"/>
                          <a:cs typeface="ＭＳ Ｐゴシック" charset="0"/>
                        </a:rPr>
                        <a:t>D</a:t>
                      </a:r>
                      <a:r>
                        <a:rPr kumimoji="0" lang="it-IT" sz="1700" b="0" i="0" u="none" strike="noStrike" cap="none" normalizeH="0" baseline="0">
                          <a:ln>
                            <a:noFill/>
                          </a:ln>
                          <a:solidFill>
                            <a:srgbClr val="000000"/>
                          </a:solidFill>
                          <a:effectLst/>
                          <a:latin typeface="Arial" charset="0"/>
                          <a:ea typeface="ＭＳ Ｐゴシック" charset="0"/>
                          <a:cs typeface="ＭＳ Ｐゴシック" charset="0"/>
                        </a:rPr>
                        <a:t>Np63 </a:t>
                      </a:r>
                      <a:r>
                        <a:rPr kumimoji="0" lang="it-IT" sz="1700" b="0" i="0" u="none" strike="noStrike" cap="none" normalizeH="0" baseline="0">
                          <a:ln>
                            <a:noFill/>
                          </a:ln>
                          <a:solidFill>
                            <a:srgbClr val="000000"/>
                          </a:solidFill>
                          <a:effectLst/>
                          <a:latin typeface="Symbol" charset="0"/>
                          <a:ea typeface="ＭＳ Ｐゴシック" charset="0"/>
                          <a:cs typeface="ＭＳ Ｐゴシック" charset="0"/>
                        </a:rPr>
                        <a:t>d</a:t>
                      </a:r>
                    </a:p>
                  </a:txBody>
                  <a:tcPr marL="17680" marR="17680" marT="17680" marB="0" horzOverflow="overflow">
                    <a:lnL>
                      <a:noFill/>
                    </a:lnL>
                    <a:lnR>
                      <a:noFill/>
                    </a:lnR>
                    <a:lnT>
                      <a:noFill/>
                    </a:lnT>
                    <a:lnB>
                      <a:noFill/>
                    </a:lnB>
                    <a:lnTlToBr>
                      <a:noFill/>
                    </a:lnTlToBr>
                    <a:lnBlToTr>
                      <a:noFill/>
                    </a:lnBlToTr>
                    <a:solidFill>
                      <a:srgbClr val="FFFF99"/>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rgbClr val="000000"/>
                          </a:solidFill>
                          <a:effectLst/>
                          <a:latin typeface="Arial" charset="0"/>
                          <a:ea typeface="ＭＳ Ｐゴシック" charset="0"/>
                          <a:cs typeface="ＭＳ Ｐゴシック" charset="0"/>
                        </a:rPr>
                        <a:t>GQ202690 (10 exons; 416 aa)</a:t>
                      </a:r>
                    </a:p>
                  </a:txBody>
                  <a:tcPr marL="17680" marR="17680" marT="17680" marB="0" horzOverflow="overflow">
                    <a:lnL>
                      <a:noFill/>
                    </a:lnL>
                    <a:lnR>
                      <a:noFill/>
                    </a:lnR>
                    <a:lnT>
                      <a:noFill/>
                    </a:lnT>
                    <a:lnB>
                      <a:noFill/>
                    </a:lnB>
                    <a:lnTlToBr>
                      <a:noFill/>
                    </a:lnTlToBr>
                    <a:lnBlToTr>
                      <a:noFill/>
                    </a:lnBlToTr>
                    <a:solidFill>
                      <a:srgbClr val="FFCC99"/>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rgbClr val="000000"/>
                          </a:solidFill>
                          <a:effectLst/>
                          <a:latin typeface="Arial" charset="0"/>
                          <a:ea typeface="ＭＳ Ｐゴシック" charset="0"/>
                          <a:cs typeface="ＭＳ Ｐゴシック" charset="0"/>
                        </a:rPr>
                        <a:t>?</a:t>
                      </a:r>
                    </a:p>
                  </a:txBody>
                  <a:tcPr marL="17680" marR="17680" marT="17680" marB="0" horzOverflow="overflow">
                    <a:lnL>
                      <a:noFill/>
                    </a:lnL>
                    <a:lnR>
                      <a:noFill/>
                    </a:lnR>
                    <a:lnT>
                      <a:noFill/>
                    </a:lnT>
                    <a:lnB>
                      <a:noFill/>
                    </a:lnB>
                    <a:lnTlToBr>
                      <a:noFill/>
                    </a:lnTlToBr>
                    <a:lnBlToTr>
                      <a:noFill/>
                    </a:lnBlToTr>
                    <a:solidFill>
                      <a:srgbClr val="CCFFCC"/>
                    </a:solidFill>
                  </a:tcPr>
                </a:tc>
              </a:tr>
            </a:tbl>
          </a:graphicData>
        </a:graphic>
      </p:graphicFrame>
      <p:sp>
        <p:nvSpPr>
          <p:cNvPr id="173087" name="Text Box 142"/>
          <p:cNvSpPr txBox="1">
            <a:spLocks noChangeArrowheads="1"/>
          </p:cNvSpPr>
          <p:nvPr/>
        </p:nvSpPr>
        <p:spPr bwMode="auto">
          <a:xfrm>
            <a:off x="347663" y="1049338"/>
            <a:ext cx="628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eaLnBrk="1" hangingPunct="1">
              <a:spcBef>
                <a:spcPct val="50000"/>
              </a:spcBef>
            </a:pPr>
            <a:r>
              <a:rPr lang="en-US" sz="1600"/>
              <a:t>(A)</a:t>
            </a:r>
          </a:p>
        </p:txBody>
      </p:sp>
      <p:sp>
        <p:nvSpPr>
          <p:cNvPr id="173088" name="CasellaDiTesto 7"/>
          <p:cNvSpPr txBox="1">
            <a:spLocks noChangeArrowheads="1"/>
          </p:cNvSpPr>
          <p:nvPr/>
        </p:nvSpPr>
        <p:spPr bwMode="auto">
          <a:xfrm>
            <a:off x="101600" y="390525"/>
            <a:ext cx="8953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algn="ctr" eaLnBrk="1" hangingPunct="1"/>
            <a:r>
              <a:rPr lang="en-US" sz="2800">
                <a:solidFill>
                  <a:srgbClr val="FF0000"/>
                </a:solidFill>
                <a:latin typeface="Calibri" charset="0"/>
              </a:rPr>
              <a:t>Iso-orthologous p63 variants  </a:t>
            </a:r>
          </a:p>
        </p:txBody>
      </p:sp>
    </p:spTree>
    <p:extLst>
      <p:ext uri="{BB962C8B-B14F-4D97-AF65-F5344CB8AC3E}">
        <p14:creationId xmlns:p14="http://schemas.microsoft.com/office/powerpoint/2010/main" val="70167090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CasellaDiTesto 7"/>
          <p:cNvSpPr txBox="1">
            <a:spLocks noChangeArrowheads="1"/>
          </p:cNvSpPr>
          <p:nvPr/>
        </p:nvSpPr>
        <p:spPr bwMode="auto">
          <a:xfrm>
            <a:off x="114300" y="73025"/>
            <a:ext cx="8953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algn="ctr" eaLnBrk="1" hangingPunct="1"/>
            <a:r>
              <a:rPr lang="en-US" sz="2800">
                <a:solidFill>
                  <a:srgbClr val="FF0000"/>
                </a:solidFill>
                <a:latin typeface="Calibri" charset="0"/>
              </a:rPr>
              <a:t>Detection of Iso-orthologous variants  </a:t>
            </a:r>
          </a:p>
        </p:txBody>
      </p:sp>
      <p:sp>
        <p:nvSpPr>
          <p:cNvPr id="175106" name="Text Box 154"/>
          <p:cNvSpPr txBox="1">
            <a:spLocks noChangeArrowheads="1"/>
          </p:cNvSpPr>
          <p:nvPr/>
        </p:nvSpPr>
        <p:spPr bwMode="auto">
          <a:xfrm>
            <a:off x="127000" y="1036638"/>
            <a:ext cx="87249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algn="just"/>
            <a:r>
              <a:rPr lang="en-US" sz="2000" b="0">
                <a:latin typeface="Calibri" charset="0"/>
              </a:rPr>
              <a:t>It is clearly evident that orthology relationships simply based on reciprocal best hits, may produce misleading results if structurally different isofoms are compared from two or more organisms (e.g TA and </a:t>
            </a:r>
            <a:r>
              <a:rPr lang="en-US" sz="2000" b="0">
                <a:latin typeface="Symbol" charset="0"/>
                <a:sym typeface="Symbol" charset="0"/>
              </a:rPr>
              <a:t></a:t>
            </a:r>
            <a:r>
              <a:rPr lang="en-US" sz="2000" b="0">
                <a:latin typeface="Calibri" charset="0"/>
              </a:rPr>
              <a:t>N isoforms for human and mouse, respectively). </a:t>
            </a:r>
          </a:p>
          <a:p>
            <a:pPr algn="just"/>
            <a:endParaRPr lang="en-US" sz="2000" b="0">
              <a:latin typeface="Calibri" charset="0"/>
            </a:endParaRPr>
          </a:p>
          <a:p>
            <a:pPr algn="just"/>
            <a:r>
              <a:rPr lang="en-US" sz="2000" b="0">
                <a:latin typeface="Calibri" charset="0"/>
              </a:rPr>
              <a:t>Therefore, to reliably establish orthology relationships it is fundamental to take into account non only </a:t>
            </a:r>
            <a:r>
              <a:rPr lang="en-US" sz="2000">
                <a:solidFill>
                  <a:srgbClr val="000080"/>
                </a:solidFill>
                <a:latin typeface="Calibri" charset="0"/>
              </a:rPr>
              <a:t>sequence similarity</a:t>
            </a:r>
            <a:r>
              <a:rPr lang="en-US" sz="2000" b="0">
                <a:latin typeface="Calibri" charset="0"/>
              </a:rPr>
              <a:t>, but also the </a:t>
            </a:r>
            <a:r>
              <a:rPr lang="en-US" sz="2000">
                <a:solidFill>
                  <a:srgbClr val="000080"/>
                </a:solidFill>
                <a:latin typeface="Calibri" charset="0"/>
              </a:rPr>
              <a:t>evidence of a conserved exon-intron structure</a:t>
            </a:r>
            <a:r>
              <a:rPr lang="en-US" sz="2000" b="0">
                <a:latin typeface="Calibri" charset="0"/>
              </a:rPr>
              <a:t>, bearing in mind that not all splicing isoforms are known for the organisms under investigation and that some isoforms may be species-specific. </a:t>
            </a:r>
          </a:p>
          <a:p>
            <a:pPr algn="just"/>
            <a:endParaRPr lang="en-US" sz="2000" b="0">
              <a:latin typeface="Calibri" charset="0"/>
            </a:endParaRPr>
          </a:p>
          <a:p>
            <a:pPr algn="just"/>
            <a:r>
              <a:rPr lang="en-US" sz="2000" b="0">
                <a:latin typeface="Calibri" charset="0"/>
              </a:rPr>
              <a:t>The correct identification of structurally equivalent </a:t>
            </a:r>
            <a:r>
              <a:rPr lang="ja-JP" altLang="en-US" sz="2000" b="0">
                <a:latin typeface="Calibri" charset="0"/>
              </a:rPr>
              <a:t>“</a:t>
            </a:r>
            <a:r>
              <a:rPr lang="en-US" altLang="ja-JP" sz="2000" b="0">
                <a:latin typeface="Calibri" charset="0"/>
              </a:rPr>
              <a:t>orthologous isoforms</a:t>
            </a:r>
            <a:r>
              <a:rPr lang="ja-JP" altLang="en-US" sz="2000" b="0">
                <a:latin typeface="Calibri" charset="0"/>
              </a:rPr>
              <a:t>”</a:t>
            </a:r>
            <a:r>
              <a:rPr lang="en-US" altLang="ja-JP" sz="2000" b="0">
                <a:latin typeface="Calibri" charset="0"/>
              </a:rPr>
              <a:t> or iso-orthologous is an important factor to take into account in comparative studies, phylogenetic analyses, as well as in functional genomics analyses carried out on model organisms.</a:t>
            </a:r>
            <a:endParaRPr lang="en-US" sz="2000">
              <a:latin typeface="Calibri" charset="0"/>
            </a:endParaRPr>
          </a:p>
        </p:txBody>
      </p:sp>
    </p:spTree>
    <p:extLst>
      <p:ext uri="{BB962C8B-B14F-4D97-AF65-F5344CB8AC3E}">
        <p14:creationId xmlns:p14="http://schemas.microsoft.com/office/powerpoint/2010/main" val="25963966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153" name="Group 2"/>
          <p:cNvGrpSpPr>
            <a:grpSpLocks/>
          </p:cNvGrpSpPr>
          <p:nvPr/>
        </p:nvGrpSpPr>
        <p:grpSpPr bwMode="auto">
          <a:xfrm>
            <a:off x="2160588" y="1585913"/>
            <a:ext cx="5867400" cy="811212"/>
            <a:chOff x="280" y="353"/>
            <a:chExt cx="3696" cy="511"/>
          </a:xfrm>
        </p:grpSpPr>
        <p:sp>
          <p:nvSpPr>
            <p:cNvPr id="177265" name="Line 3"/>
            <p:cNvSpPr>
              <a:spLocks noChangeShapeType="1"/>
            </p:cNvSpPr>
            <p:nvPr/>
          </p:nvSpPr>
          <p:spPr bwMode="auto">
            <a:xfrm>
              <a:off x="280" y="455"/>
              <a:ext cx="84"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lIns="2147483647" tIns="2147483647" rIns="2147483647" bIns="2147483647" anchor="ctr"/>
            <a:lstStyle/>
            <a:p>
              <a:endParaRPr lang="en-US"/>
            </a:p>
          </p:txBody>
        </p:sp>
        <p:sp>
          <p:nvSpPr>
            <p:cNvPr id="188420" name="Rectangle 4"/>
            <p:cNvSpPr>
              <a:spLocks noChangeArrowheads="1"/>
            </p:cNvSpPr>
            <p:nvPr/>
          </p:nvSpPr>
          <p:spPr bwMode="auto">
            <a:xfrm>
              <a:off x="315" y="421"/>
              <a:ext cx="184" cy="101"/>
            </a:xfrm>
            <a:prstGeom prst="rect">
              <a:avLst/>
            </a:prstGeom>
            <a:solidFill>
              <a:schemeClr val="accent1"/>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135</a:t>
              </a:r>
            </a:p>
          </p:txBody>
        </p:sp>
        <p:sp>
          <p:nvSpPr>
            <p:cNvPr id="188421" name="Line 5"/>
            <p:cNvSpPr>
              <a:spLocks noChangeShapeType="1"/>
            </p:cNvSpPr>
            <p:nvPr/>
          </p:nvSpPr>
          <p:spPr bwMode="auto">
            <a:xfrm flipV="1">
              <a:off x="499" y="353"/>
              <a:ext cx="73" cy="68"/>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22" name="Line 6"/>
            <p:cNvSpPr>
              <a:spLocks noChangeShapeType="1"/>
            </p:cNvSpPr>
            <p:nvPr/>
          </p:nvSpPr>
          <p:spPr bwMode="auto">
            <a:xfrm>
              <a:off x="426" y="488"/>
              <a:ext cx="0" cy="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23" name="Rectangle 7"/>
            <p:cNvSpPr>
              <a:spLocks noChangeArrowheads="1"/>
            </p:cNvSpPr>
            <p:nvPr/>
          </p:nvSpPr>
          <p:spPr bwMode="auto">
            <a:xfrm>
              <a:off x="682" y="421"/>
              <a:ext cx="184" cy="101"/>
            </a:xfrm>
            <a:prstGeom prst="rect">
              <a:avLst/>
            </a:prstGeom>
            <a:solidFill>
              <a:srgbClr val="FFCC66"/>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160</a:t>
              </a:r>
            </a:p>
          </p:txBody>
        </p:sp>
        <p:sp>
          <p:nvSpPr>
            <p:cNvPr id="188424" name="Line 8"/>
            <p:cNvSpPr>
              <a:spLocks noChangeShapeType="1"/>
            </p:cNvSpPr>
            <p:nvPr/>
          </p:nvSpPr>
          <p:spPr bwMode="auto">
            <a:xfrm>
              <a:off x="572" y="353"/>
              <a:ext cx="110" cy="68"/>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25" name="Line 9"/>
            <p:cNvSpPr>
              <a:spLocks noChangeShapeType="1"/>
            </p:cNvSpPr>
            <p:nvPr/>
          </p:nvSpPr>
          <p:spPr bwMode="auto">
            <a:xfrm flipV="1">
              <a:off x="866" y="353"/>
              <a:ext cx="73" cy="68"/>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26" name="Line 10"/>
            <p:cNvSpPr>
              <a:spLocks noChangeShapeType="1"/>
            </p:cNvSpPr>
            <p:nvPr/>
          </p:nvSpPr>
          <p:spPr bwMode="auto">
            <a:xfrm>
              <a:off x="792" y="488"/>
              <a:ext cx="0" cy="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27" name="Rectangle 11"/>
            <p:cNvSpPr>
              <a:spLocks noChangeArrowheads="1"/>
            </p:cNvSpPr>
            <p:nvPr/>
          </p:nvSpPr>
          <p:spPr bwMode="auto">
            <a:xfrm>
              <a:off x="1049" y="421"/>
              <a:ext cx="184" cy="101"/>
            </a:xfrm>
            <a:prstGeom prst="rect">
              <a:avLst/>
            </a:prstGeom>
            <a:solidFill>
              <a:schemeClr val="accent1"/>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162</a:t>
              </a:r>
            </a:p>
          </p:txBody>
        </p:sp>
        <p:sp>
          <p:nvSpPr>
            <p:cNvPr id="188428" name="Line 12"/>
            <p:cNvSpPr>
              <a:spLocks noChangeShapeType="1"/>
            </p:cNvSpPr>
            <p:nvPr/>
          </p:nvSpPr>
          <p:spPr bwMode="auto">
            <a:xfrm>
              <a:off x="939" y="353"/>
              <a:ext cx="110" cy="68"/>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29" name="Rectangle 13"/>
            <p:cNvSpPr>
              <a:spLocks noChangeArrowheads="1"/>
            </p:cNvSpPr>
            <p:nvPr/>
          </p:nvSpPr>
          <p:spPr bwMode="auto">
            <a:xfrm>
              <a:off x="1794" y="421"/>
              <a:ext cx="184" cy="101"/>
            </a:xfrm>
            <a:prstGeom prst="rect">
              <a:avLst/>
            </a:prstGeom>
            <a:solidFill>
              <a:schemeClr val="accent1"/>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93</a:t>
              </a:r>
            </a:p>
          </p:txBody>
        </p:sp>
        <p:sp>
          <p:nvSpPr>
            <p:cNvPr id="188430" name="Line 14"/>
            <p:cNvSpPr>
              <a:spLocks noChangeShapeType="1"/>
            </p:cNvSpPr>
            <p:nvPr/>
          </p:nvSpPr>
          <p:spPr bwMode="auto">
            <a:xfrm flipV="1">
              <a:off x="1237" y="358"/>
              <a:ext cx="74" cy="68"/>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31" name="Rectangle 15"/>
            <p:cNvSpPr>
              <a:spLocks noChangeArrowheads="1"/>
            </p:cNvSpPr>
            <p:nvPr/>
          </p:nvSpPr>
          <p:spPr bwMode="auto">
            <a:xfrm>
              <a:off x="1421" y="426"/>
              <a:ext cx="183" cy="102"/>
            </a:xfrm>
            <a:prstGeom prst="rect">
              <a:avLst/>
            </a:prstGeom>
            <a:solidFill>
              <a:schemeClr val="accent1"/>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78</a:t>
              </a:r>
            </a:p>
          </p:txBody>
        </p:sp>
        <p:sp>
          <p:nvSpPr>
            <p:cNvPr id="188432" name="Line 16"/>
            <p:cNvSpPr>
              <a:spLocks noChangeShapeType="1"/>
            </p:cNvSpPr>
            <p:nvPr/>
          </p:nvSpPr>
          <p:spPr bwMode="auto">
            <a:xfrm>
              <a:off x="1311" y="358"/>
              <a:ext cx="110" cy="68"/>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33" name="Line 17"/>
            <p:cNvSpPr>
              <a:spLocks noChangeShapeType="1"/>
            </p:cNvSpPr>
            <p:nvPr/>
          </p:nvSpPr>
          <p:spPr bwMode="auto">
            <a:xfrm flipV="1">
              <a:off x="1596" y="358"/>
              <a:ext cx="92" cy="68"/>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34" name="Line 18"/>
            <p:cNvSpPr>
              <a:spLocks noChangeShapeType="1"/>
            </p:cNvSpPr>
            <p:nvPr/>
          </p:nvSpPr>
          <p:spPr bwMode="auto">
            <a:xfrm>
              <a:off x="1688" y="358"/>
              <a:ext cx="110" cy="68"/>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77281" name="Line 19"/>
            <p:cNvSpPr>
              <a:spLocks noChangeShapeType="1"/>
            </p:cNvSpPr>
            <p:nvPr/>
          </p:nvSpPr>
          <p:spPr bwMode="auto">
            <a:xfrm>
              <a:off x="1994" y="465"/>
              <a:ext cx="11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lIns="1202168304" tIns="1202168304" rIns="1202168304" bIns="1202168304" anchor="ctr"/>
            <a:lstStyle/>
            <a:p>
              <a:endParaRPr lang="en-US"/>
            </a:p>
          </p:txBody>
        </p:sp>
        <p:sp>
          <p:nvSpPr>
            <p:cNvPr id="177282" name="Line 20"/>
            <p:cNvSpPr>
              <a:spLocks noChangeShapeType="1"/>
            </p:cNvSpPr>
            <p:nvPr/>
          </p:nvSpPr>
          <p:spPr bwMode="auto">
            <a:xfrm flipV="1">
              <a:off x="280" y="762"/>
              <a:ext cx="84"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lIns="2147483647" tIns="2147483647" rIns="2147483647" bIns="2147483647" anchor="ctr"/>
            <a:lstStyle/>
            <a:p>
              <a:endParaRPr lang="en-US"/>
            </a:p>
          </p:txBody>
        </p:sp>
        <p:sp>
          <p:nvSpPr>
            <p:cNvPr id="188437" name="Rectangle 21"/>
            <p:cNvSpPr>
              <a:spLocks noChangeArrowheads="1"/>
            </p:cNvSpPr>
            <p:nvPr/>
          </p:nvSpPr>
          <p:spPr bwMode="auto">
            <a:xfrm>
              <a:off x="315" y="695"/>
              <a:ext cx="184" cy="101"/>
            </a:xfrm>
            <a:prstGeom prst="rect">
              <a:avLst/>
            </a:prstGeom>
            <a:solidFill>
              <a:schemeClr val="accent1"/>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135</a:t>
              </a:r>
            </a:p>
          </p:txBody>
        </p:sp>
        <p:sp>
          <p:nvSpPr>
            <p:cNvPr id="188438" name="Line 22"/>
            <p:cNvSpPr>
              <a:spLocks noChangeShapeType="1"/>
            </p:cNvSpPr>
            <p:nvPr/>
          </p:nvSpPr>
          <p:spPr bwMode="auto">
            <a:xfrm>
              <a:off x="499" y="796"/>
              <a:ext cx="453" cy="68"/>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39" name="Line 23"/>
            <p:cNvSpPr>
              <a:spLocks noChangeShapeType="1"/>
            </p:cNvSpPr>
            <p:nvPr/>
          </p:nvSpPr>
          <p:spPr bwMode="auto">
            <a:xfrm flipV="1">
              <a:off x="426" y="729"/>
              <a:ext cx="0" cy="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40" name="Line 24"/>
            <p:cNvSpPr>
              <a:spLocks noChangeShapeType="1"/>
            </p:cNvSpPr>
            <p:nvPr/>
          </p:nvSpPr>
          <p:spPr bwMode="auto">
            <a:xfrm flipV="1">
              <a:off x="792" y="729"/>
              <a:ext cx="0" cy="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41" name="Rectangle 25"/>
            <p:cNvSpPr>
              <a:spLocks noChangeArrowheads="1"/>
            </p:cNvSpPr>
            <p:nvPr/>
          </p:nvSpPr>
          <p:spPr bwMode="auto">
            <a:xfrm>
              <a:off x="1049" y="695"/>
              <a:ext cx="184" cy="101"/>
            </a:xfrm>
            <a:prstGeom prst="rect">
              <a:avLst/>
            </a:prstGeom>
            <a:solidFill>
              <a:schemeClr val="accent1"/>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162</a:t>
              </a:r>
            </a:p>
          </p:txBody>
        </p:sp>
        <p:sp>
          <p:nvSpPr>
            <p:cNvPr id="188442" name="Line 26"/>
            <p:cNvSpPr>
              <a:spLocks noChangeShapeType="1"/>
            </p:cNvSpPr>
            <p:nvPr/>
          </p:nvSpPr>
          <p:spPr bwMode="auto">
            <a:xfrm flipV="1">
              <a:off x="952" y="796"/>
              <a:ext cx="97" cy="6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43" name="Rectangle 27"/>
            <p:cNvSpPr>
              <a:spLocks noChangeArrowheads="1"/>
            </p:cNvSpPr>
            <p:nvPr/>
          </p:nvSpPr>
          <p:spPr bwMode="auto">
            <a:xfrm>
              <a:off x="1794" y="695"/>
              <a:ext cx="184" cy="101"/>
            </a:xfrm>
            <a:prstGeom prst="rect">
              <a:avLst/>
            </a:prstGeom>
            <a:solidFill>
              <a:schemeClr val="accent1"/>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93</a:t>
              </a:r>
            </a:p>
          </p:txBody>
        </p:sp>
        <p:sp>
          <p:nvSpPr>
            <p:cNvPr id="188444" name="Line 28"/>
            <p:cNvSpPr>
              <a:spLocks noChangeShapeType="1"/>
            </p:cNvSpPr>
            <p:nvPr/>
          </p:nvSpPr>
          <p:spPr bwMode="auto">
            <a:xfrm>
              <a:off x="1237" y="791"/>
              <a:ext cx="74" cy="68"/>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45" name="Rectangle 29"/>
            <p:cNvSpPr>
              <a:spLocks noChangeArrowheads="1"/>
            </p:cNvSpPr>
            <p:nvPr/>
          </p:nvSpPr>
          <p:spPr bwMode="auto">
            <a:xfrm>
              <a:off x="1421" y="689"/>
              <a:ext cx="183" cy="102"/>
            </a:xfrm>
            <a:prstGeom prst="rect">
              <a:avLst/>
            </a:prstGeom>
            <a:solidFill>
              <a:schemeClr val="accent1"/>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78</a:t>
              </a:r>
            </a:p>
          </p:txBody>
        </p:sp>
        <p:sp>
          <p:nvSpPr>
            <p:cNvPr id="188446" name="Line 30"/>
            <p:cNvSpPr>
              <a:spLocks noChangeShapeType="1"/>
            </p:cNvSpPr>
            <p:nvPr/>
          </p:nvSpPr>
          <p:spPr bwMode="auto">
            <a:xfrm flipV="1">
              <a:off x="1311" y="791"/>
              <a:ext cx="110" cy="68"/>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47" name="Line 31"/>
            <p:cNvSpPr>
              <a:spLocks noChangeShapeType="1"/>
            </p:cNvSpPr>
            <p:nvPr/>
          </p:nvSpPr>
          <p:spPr bwMode="auto">
            <a:xfrm>
              <a:off x="1596" y="791"/>
              <a:ext cx="92" cy="68"/>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48" name="Line 32"/>
            <p:cNvSpPr>
              <a:spLocks noChangeShapeType="1"/>
            </p:cNvSpPr>
            <p:nvPr/>
          </p:nvSpPr>
          <p:spPr bwMode="auto">
            <a:xfrm flipV="1">
              <a:off x="1688" y="791"/>
              <a:ext cx="110" cy="68"/>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77295" name="Line 33"/>
            <p:cNvSpPr>
              <a:spLocks noChangeShapeType="1"/>
            </p:cNvSpPr>
            <p:nvPr/>
          </p:nvSpPr>
          <p:spPr bwMode="auto">
            <a:xfrm flipV="1">
              <a:off x="1994" y="752"/>
              <a:ext cx="11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lIns="1202168304" tIns="1202168304" rIns="1202168304" bIns="1202168304" anchor="ctr"/>
            <a:lstStyle/>
            <a:p>
              <a:endParaRPr lang="en-US"/>
            </a:p>
          </p:txBody>
        </p:sp>
        <p:sp>
          <p:nvSpPr>
            <p:cNvPr id="188450" name="Rectangle 34"/>
            <p:cNvSpPr>
              <a:spLocks noChangeArrowheads="1"/>
            </p:cNvSpPr>
            <p:nvPr/>
          </p:nvSpPr>
          <p:spPr bwMode="auto">
            <a:xfrm>
              <a:off x="2400" y="438"/>
              <a:ext cx="1576" cy="27"/>
            </a:xfrm>
            <a:prstGeom prst="rect">
              <a:avLst/>
            </a:prstGeom>
            <a:solidFill>
              <a:srgbClr val="E6E6E6"/>
            </a:solidFill>
            <a:ln w="9525">
              <a:noFill/>
              <a:miter lim="800000"/>
              <a:headEnd/>
              <a:tailEnd/>
            </a:ln>
            <a:effectLst>
              <a:outerShdw blurRad="63500" dist="38099" dir="2700000" algn="ctr" rotWithShape="0">
                <a:srgbClr val="000000">
                  <a:alpha val="74998"/>
                </a:srgbClr>
              </a:outerShdw>
            </a:effectLst>
          </p:spPr>
          <p:txBody>
            <a:bodyPr wrap="none" anchor="ctr"/>
            <a:lstStyle/>
            <a:p>
              <a:pPr>
                <a:defRPr/>
              </a:pPr>
              <a:endParaRPr lang="en-US">
                <a:ea typeface="+mn-ea"/>
                <a:cs typeface="+mn-cs"/>
              </a:endParaRPr>
            </a:p>
          </p:txBody>
        </p:sp>
        <p:sp>
          <p:nvSpPr>
            <p:cNvPr id="188451" name="AutoShape 35"/>
            <p:cNvSpPr>
              <a:spLocks noChangeArrowheads="1"/>
            </p:cNvSpPr>
            <p:nvPr/>
          </p:nvSpPr>
          <p:spPr bwMode="auto">
            <a:xfrm>
              <a:off x="2530" y="384"/>
              <a:ext cx="123" cy="139"/>
            </a:xfrm>
            <a:prstGeom prst="roundRect">
              <a:avLst>
                <a:gd name="adj" fmla="val 16667"/>
              </a:avLst>
            </a:prstGeom>
            <a:solidFill>
              <a:srgbClr val="00FF00"/>
            </a:solidFill>
            <a:ln w="9525">
              <a:noFill/>
              <a:round/>
              <a:headEnd/>
              <a:tailEnd/>
            </a:ln>
            <a:effectLst>
              <a:outerShdw blurRad="63500" dist="38099" dir="2700000" algn="ctr" rotWithShape="0">
                <a:srgbClr val="000000">
                  <a:alpha val="74998"/>
                </a:srgbClr>
              </a:outerShdw>
            </a:effectLst>
          </p:spPr>
          <p:txBody>
            <a:bodyPr wrap="none" anchor="ctr"/>
            <a:lstStyle/>
            <a:p>
              <a:pPr algn="ctr" eaLnBrk="0" hangingPunct="0">
                <a:defRPr/>
              </a:pPr>
              <a:endParaRPr lang="en-US" sz="1400" b="0">
                <a:latin typeface="Arial" charset="0"/>
                <a:ea typeface="ＭＳ Ｐゴシック" charset="-128"/>
                <a:cs typeface="ＭＳ Ｐゴシック" charset="-128"/>
              </a:endParaRPr>
            </a:p>
          </p:txBody>
        </p:sp>
        <p:sp>
          <p:nvSpPr>
            <p:cNvPr id="188452" name="Oval 36"/>
            <p:cNvSpPr>
              <a:spLocks noChangeArrowheads="1"/>
            </p:cNvSpPr>
            <p:nvPr/>
          </p:nvSpPr>
          <p:spPr bwMode="auto">
            <a:xfrm>
              <a:off x="2727" y="376"/>
              <a:ext cx="182" cy="162"/>
            </a:xfrm>
            <a:prstGeom prst="ellipse">
              <a:avLst/>
            </a:prstGeom>
            <a:solidFill>
              <a:srgbClr val="FF0000"/>
            </a:solidFill>
            <a:ln w="9525">
              <a:noFill/>
              <a:round/>
              <a:headEnd/>
              <a:tailEnd/>
            </a:ln>
            <a:effectLst>
              <a:outerShdw blurRad="63500" dist="38099" dir="2700000" algn="ctr" rotWithShape="0">
                <a:srgbClr val="000000">
                  <a:alpha val="74998"/>
                </a:srgbClr>
              </a:outerShdw>
            </a:effectLst>
          </p:spPr>
          <p:txBody>
            <a:bodyPr wrap="none" anchor="ctr"/>
            <a:lstStyle/>
            <a:p>
              <a:pPr>
                <a:defRPr/>
              </a:pPr>
              <a:endParaRPr lang="en-US">
                <a:ea typeface="+mn-ea"/>
                <a:cs typeface="+mn-cs"/>
              </a:endParaRPr>
            </a:p>
          </p:txBody>
        </p:sp>
        <p:sp>
          <p:nvSpPr>
            <p:cNvPr id="188453" name="Oval 37"/>
            <p:cNvSpPr>
              <a:spLocks noChangeArrowheads="1"/>
            </p:cNvSpPr>
            <p:nvPr/>
          </p:nvSpPr>
          <p:spPr bwMode="auto">
            <a:xfrm>
              <a:off x="3021" y="370"/>
              <a:ext cx="182" cy="162"/>
            </a:xfrm>
            <a:prstGeom prst="ellipse">
              <a:avLst/>
            </a:prstGeom>
            <a:solidFill>
              <a:srgbClr val="FFFF00"/>
            </a:solidFill>
            <a:ln w="9525">
              <a:noFill/>
              <a:round/>
              <a:headEnd/>
              <a:tailEnd/>
            </a:ln>
            <a:effectLst>
              <a:outerShdw blurRad="63500" dist="38099" dir="2700000" algn="ctr" rotWithShape="0">
                <a:srgbClr val="000000">
                  <a:alpha val="74998"/>
                </a:srgbClr>
              </a:outerShdw>
            </a:effectLst>
          </p:spPr>
          <p:txBody>
            <a:bodyPr wrap="none" anchor="ctr"/>
            <a:lstStyle/>
            <a:p>
              <a:pPr>
                <a:defRPr/>
              </a:pPr>
              <a:endParaRPr lang="en-US">
                <a:ea typeface="+mn-ea"/>
                <a:cs typeface="+mn-cs"/>
              </a:endParaRPr>
            </a:p>
          </p:txBody>
        </p:sp>
        <p:sp>
          <p:nvSpPr>
            <p:cNvPr id="188454" name="AutoShape 38"/>
            <p:cNvSpPr>
              <a:spLocks noChangeArrowheads="1"/>
            </p:cNvSpPr>
            <p:nvPr/>
          </p:nvSpPr>
          <p:spPr bwMode="auto">
            <a:xfrm>
              <a:off x="3840" y="382"/>
              <a:ext cx="89" cy="139"/>
            </a:xfrm>
            <a:prstGeom prst="roundRect">
              <a:avLst>
                <a:gd name="adj" fmla="val 16667"/>
              </a:avLst>
            </a:prstGeom>
            <a:solidFill>
              <a:srgbClr val="FF00FF"/>
            </a:solidFill>
            <a:ln w="9525">
              <a:noFill/>
              <a:round/>
              <a:headEnd/>
              <a:tailEnd/>
            </a:ln>
            <a:effectLst>
              <a:outerShdw blurRad="63500" dist="38099" dir="2700000" algn="ctr" rotWithShape="0">
                <a:srgbClr val="000000">
                  <a:alpha val="74998"/>
                </a:srgbClr>
              </a:outerShdw>
            </a:effectLst>
          </p:spPr>
          <p:txBody>
            <a:bodyPr wrap="none" anchor="ctr"/>
            <a:lstStyle/>
            <a:p>
              <a:pPr>
                <a:defRPr/>
              </a:pPr>
              <a:endParaRPr lang="en-US">
                <a:ea typeface="+mn-ea"/>
                <a:cs typeface="+mn-cs"/>
              </a:endParaRPr>
            </a:p>
          </p:txBody>
        </p:sp>
        <p:sp>
          <p:nvSpPr>
            <p:cNvPr id="188455" name="Rectangle 39"/>
            <p:cNvSpPr>
              <a:spLocks noChangeArrowheads="1"/>
            </p:cNvSpPr>
            <p:nvPr/>
          </p:nvSpPr>
          <p:spPr bwMode="auto">
            <a:xfrm>
              <a:off x="2400" y="738"/>
              <a:ext cx="1576" cy="27"/>
            </a:xfrm>
            <a:prstGeom prst="rect">
              <a:avLst/>
            </a:prstGeom>
            <a:solidFill>
              <a:srgbClr val="E6E6E6"/>
            </a:solidFill>
            <a:ln w="9525">
              <a:noFill/>
              <a:miter lim="800000"/>
              <a:headEnd/>
              <a:tailEnd/>
            </a:ln>
            <a:effectLst>
              <a:outerShdw blurRad="63500" dist="38099" dir="2700000" algn="ctr" rotWithShape="0">
                <a:srgbClr val="000000">
                  <a:alpha val="74998"/>
                </a:srgbClr>
              </a:outerShdw>
            </a:effectLst>
          </p:spPr>
          <p:txBody>
            <a:bodyPr wrap="none" anchor="ctr"/>
            <a:lstStyle/>
            <a:p>
              <a:pPr>
                <a:defRPr/>
              </a:pPr>
              <a:endParaRPr lang="en-US">
                <a:ea typeface="+mn-ea"/>
                <a:cs typeface="+mn-cs"/>
              </a:endParaRPr>
            </a:p>
          </p:txBody>
        </p:sp>
        <p:sp>
          <p:nvSpPr>
            <p:cNvPr id="188456" name="Oval 40"/>
            <p:cNvSpPr>
              <a:spLocks noChangeArrowheads="1"/>
            </p:cNvSpPr>
            <p:nvPr/>
          </p:nvSpPr>
          <p:spPr bwMode="auto">
            <a:xfrm>
              <a:off x="2727" y="676"/>
              <a:ext cx="182" cy="162"/>
            </a:xfrm>
            <a:prstGeom prst="ellipse">
              <a:avLst/>
            </a:prstGeom>
            <a:solidFill>
              <a:srgbClr val="FF0000"/>
            </a:solidFill>
            <a:ln w="9525">
              <a:noFill/>
              <a:round/>
              <a:headEnd/>
              <a:tailEnd/>
            </a:ln>
            <a:effectLst>
              <a:outerShdw blurRad="63500" dist="38099" dir="2700000" algn="ctr" rotWithShape="0">
                <a:srgbClr val="000000">
                  <a:alpha val="74998"/>
                </a:srgbClr>
              </a:outerShdw>
            </a:effectLst>
          </p:spPr>
          <p:txBody>
            <a:bodyPr wrap="none" anchor="ctr"/>
            <a:lstStyle/>
            <a:p>
              <a:pPr>
                <a:defRPr/>
              </a:pPr>
              <a:endParaRPr lang="en-US">
                <a:ea typeface="+mn-ea"/>
                <a:cs typeface="+mn-cs"/>
              </a:endParaRPr>
            </a:p>
          </p:txBody>
        </p:sp>
        <p:sp>
          <p:nvSpPr>
            <p:cNvPr id="188457" name="Oval 41"/>
            <p:cNvSpPr>
              <a:spLocks noChangeArrowheads="1"/>
            </p:cNvSpPr>
            <p:nvPr/>
          </p:nvSpPr>
          <p:spPr bwMode="auto">
            <a:xfrm>
              <a:off x="3021" y="670"/>
              <a:ext cx="182" cy="162"/>
            </a:xfrm>
            <a:prstGeom prst="ellipse">
              <a:avLst/>
            </a:prstGeom>
            <a:solidFill>
              <a:srgbClr val="FFFF00"/>
            </a:solidFill>
            <a:ln w="9525">
              <a:noFill/>
              <a:round/>
              <a:headEnd/>
              <a:tailEnd/>
            </a:ln>
            <a:effectLst>
              <a:outerShdw blurRad="63500" dist="38099" dir="2700000" algn="ctr" rotWithShape="0">
                <a:srgbClr val="000000">
                  <a:alpha val="74998"/>
                </a:srgbClr>
              </a:outerShdw>
            </a:effectLst>
          </p:spPr>
          <p:txBody>
            <a:bodyPr wrap="none" anchor="ctr"/>
            <a:lstStyle/>
            <a:p>
              <a:pPr>
                <a:defRPr/>
              </a:pPr>
              <a:endParaRPr lang="en-US">
                <a:ea typeface="+mn-ea"/>
                <a:cs typeface="+mn-cs"/>
              </a:endParaRPr>
            </a:p>
          </p:txBody>
        </p:sp>
        <p:sp>
          <p:nvSpPr>
            <p:cNvPr id="188458" name="AutoShape 42"/>
            <p:cNvSpPr>
              <a:spLocks noChangeArrowheads="1"/>
            </p:cNvSpPr>
            <p:nvPr/>
          </p:nvSpPr>
          <p:spPr bwMode="auto">
            <a:xfrm>
              <a:off x="3840" y="682"/>
              <a:ext cx="89" cy="139"/>
            </a:xfrm>
            <a:prstGeom prst="roundRect">
              <a:avLst>
                <a:gd name="adj" fmla="val 16667"/>
              </a:avLst>
            </a:prstGeom>
            <a:solidFill>
              <a:srgbClr val="FF00FF"/>
            </a:solidFill>
            <a:ln w="9525">
              <a:noFill/>
              <a:round/>
              <a:headEnd/>
              <a:tailEnd/>
            </a:ln>
            <a:effectLst>
              <a:outerShdw blurRad="63500" dist="38099" dir="2700000" algn="ctr" rotWithShape="0">
                <a:srgbClr val="000000">
                  <a:alpha val="74998"/>
                </a:srgbClr>
              </a:outerShdw>
            </a:effectLst>
          </p:spPr>
          <p:txBody>
            <a:bodyPr wrap="none" anchor="ctr"/>
            <a:lstStyle/>
            <a:p>
              <a:pPr>
                <a:defRPr/>
              </a:pPr>
              <a:endParaRPr lang="en-US">
                <a:ea typeface="+mn-ea"/>
                <a:cs typeface="+mn-cs"/>
              </a:endParaRPr>
            </a:p>
          </p:txBody>
        </p:sp>
      </p:grpSp>
      <p:sp>
        <p:nvSpPr>
          <p:cNvPr id="177154" name="Text Box 43"/>
          <p:cNvSpPr txBox="1">
            <a:spLocks noChangeArrowheads="1"/>
          </p:cNvSpPr>
          <p:nvPr/>
        </p:nvSpPr>
        <p:spPr bwMode="auto">
          <a:xfrm>
            <a:off x="252413" y="1566863"/>
            <a:ext cx="1903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algn="ctr"/>
            <a:r>
              <a:rPr lang="en-US" sz="1200" b="0">
                <a:latin typeface="Arial" charset="0"/>
              </a:rPr>
              <a:t>Human: NM_006624</a:t>
            </a:r>
          </a:p>
          <a:p>
            <a:pPr algn="ctr"/>
            <a:r>
              <a:rPr lang="en-US" sz="1200" b="0">
                <a:latin typeface="Arial" charset="0"/>
              </a:rPr>
              <a:t>(</a:t>
            </a:r>
            <a:r>
              <a:rPr lang="en-US" sz="1200" b="0">
                <a:solidFill>
                  <a:srgbClr val="0000FF"/>
                </a:solidFill>
                <a:latin typeface="Arial" charset="0"/>
              </a:rPr>
              <a:t>Mouse: a5923ed871:15</a:t>
            </a:r>
            <a:r>
              <a:rPr lang="en-US" sz="1200" b="0">
                <a:latin typeface="Arial" charset="0"/>
              </a:rPr>
              <a:t>)</a:t>
            </a:r>
            <a:endParaRPr lang="en-US" b="0">
              <a:latin typeface="Arial" charset="0"/>
            </a:endParaRPr>
          </a:p>
        </p:txBody>
      </p:sp>
      <p:sp>
        <p:nvSpPr>
          <p:cNvPr id="177155" name="Text Box 44"/>
          <p:cNvSpPr txBox="1">
            <a:spLocks noChangeArrowheads="1"/>
          </p:cNvSpPr>
          <p:nvPr/>
        </p:nvSpPr>
        <p:spPr bwMode="auto">
          <a:xfrm>
            <a:off x="471488" y="2105025"/>
            <a:ext cx="155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algn="ctr"/>
            <a:r>
              <a:rPr lang="en-US" sz="1200" b="0">
                <a:latin typeface="Arial" charset="0"/>
              </a:rPr>
              <a:t>Mouse: NM_144516</a:t>
            </a:r>
            <a:endParaRPr lang="en-US" b="0">
              <a:latin typeface="Arial" charset="0"/>
            </a:endParaRPr>
          </a:p>
        </p:txBody>
      </p:sp>
      <p:sp>
        <p:nvSpPr>
          <p:cNvPr id="177156" name="Line 45"/>
          <p:cNvSpPr>
            <a:spLocks noChangeShapeType="1"/>
          </p:cNvSpPr>
          <p:nvPr/>
        </p:nvSpPr>
        <p:spPr bwMode="auto">
          <a:xfrm>
            <a:off x="2282825" y="3471863"/>
            <a:ext cx="13335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lIns="2147483647" tIns="2147483647" rIns="2147483647" bIns="2147483647" anchor="ctr"/>
          <a:lstStyle/>
          <a:p>
            <a:endParaRPr lang="en-US"/>
          </a:p>
        </p:txBody>
      </p:sp>
      <p:sp>
        <p:nvSpPr>
          <p:cNvPr id="188462" name="Rectangle 46"/>
          <p:cNvSpPr>
            <a:spLocks noChangeArrowheads="1"/>
          </p:cNvSpPr>
          <p:nvPr/>
        </p:nvSpPr>
        <p:spPr bwMode="auto">
          <a:xfrm>
            <a:off x="2338388" y="3417888"/>
            <a:ext cx="292100" cy="160337"/>
          </a:xfrm>
          <a:prstGeom prst="rect">
            <a:avLst/>
          </a:prstGeom>
          <a:solidFill>
            <a:schemeClr val="accent1"/>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33</a:t>
            </a:r>
          </a:p>
        </p:txBody>
      </p:sp>
      <p:sp>
        <p:nvSpPr>
          <p:cNvPr id="188463" name="Line 47"/>
          <p:cNvSpPr>
            <a:spLocks noChangeShapeType="1"/>
          </p:cNvSpPr>
          <p:nvPr/>
        </p:nvSpPr>
        <p:spPr bwMode="auto">
          <a:xfrm flipV="1">
            <a:off x="2630488" y="3309938"/>
            <a:ext cx="115887"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64" name="Line 48"/>
          <p:cNvSpPr>
            <a:spLocks noChangeShapeType="1"/>
          </p:cNvSpPr>
          <p:nvPr/>
        </p:nvSpPr>
        <p:spPr bwMode="auto">
          <a:xfrm>
            <a:off x="2514600" y="3524250"/>
            <a:ext cx="0" cy="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65" name="Rectangle 49"/>
          <p:cNvSpPr>
            <a:spLocks noChangeArrowheads="1"/>
          </p:cNvSpPr>
          <p:nvPr/>
        </p:nvSpPr>
        <p:spPr bwMode="auto">
          <a:xfrm>
            <a:off x="2927350" y="3417888"/>
            <a:ext cx="292100" cy="160337"/>
          </a:xfrm>
          <a:prstGeom prst="rect">
            <a:avLst/>
          </a:prstGeom>
          <a:solidFill>
            <a:schemeClr val="accent1"/>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115</a:t>
            </a:r>
          </a:p>
        </p:txBody>
      </p:sp>
      <p:sp>
        <p:nvSpPr>
          <p:cNvPr id="188466" name="Line 50"/>
          <p:cNvSpPr>
            <a:spLocks noChangeShapeType="1"/>
          </p:cNvSpPr>
          <p:nvPr/>
        </p:nvSpPr>
        <p:spPr bwMode="auto">
          <a:xfrm>
            <a:off x="2746375" y="3309938"/>
            <a:ext cx="174625"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67" name="Line 51"/>
          <p:cNvSpPr>
            <a:spLocks noChangeShapeType="1"/>
          </p:cNvSpPr>
          <p:nvPr/>
        </p:nvSpPr>
        <p:spPr bwMode="auto">
          <a:xfrm flipV="1">
            <a:off x="3213100" y="3309938"/>
            <a:ext cx="115888"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68" name="Rectangle 52"/>
          <p:cNvSpPr>
            <a:spLocks noChangeArrowheads="1"/>
          </p:cNvSpPr>
          <p:nvPr/>
        </p:nvSpPr>
        <p:spPr bwMode="auto">
          <a:xfrm>
            <a:off x="3503613" y="3417888"/>
            <a:ext cx="292100" cy="160337"/>
          </a:xfrm>
          <a:prstGeom prst="rect">
            <a:avLst/>
          </a:prstGeom>
          <a:solidFill>
            <a:srgbClr val="FFCC66"/>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49</a:t>
            </a:r>
          </a:p>
        </p:txBody>
      </p:sp>
      <p:sp>
        <p:nvSpPr>
          <p:cNvPr id="188469" name="Line 53"/>
          <p:cNvSpPr>
            <a:spLocks noChangeShapeType="1"/>
          </p:cNvSpPr>
          <p:nvPr/>
        </p:nvSpPr>
        <p:spPr bwMode="auto">
          <a:xfrm>
            <a:off x="3328988" y="3309938"/>
            <a:ext cx="174625"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70" name="Rectangle 54"/>
          <p:cNvSpPr>
            <a:spLocks noChangeArrowheads="1"/>
          </p:cNvSpPr>
          <p:nvPr/>
        </p:nvSpPr>
        <p:spPr bwMode="auto">
          <a:xfrm>
            <a:off x="4686300" y="3417888"/>
            <a:ext cx="381000" cy="160337"/>
          </a:xfrm>
          <a:prstGeom prst="rect">
            <a:avLst/>
          </a:prstGeom>
          <a:solidFill>
            <a:schemeClr val="accent1"/>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1133</a:t>
            </a:r>
          </a:p>
        </p:txBody>
      </p:sp>
      <p:sp>
        <p:nvSpPr>
          <p:cNvPr id="188471" name="Line 55"/>
          <p:cNvSpPr>
            <a:spLocks noChangeShapeType="1"/>
          </p:cNvSpPr>
          <p:nvPr/>
        </p:nvSpPr>
        <p:spPr bwMode="auto">
          <a:xfrm flipV="1">
            <a:off x="3802063" y="3317875"/>
            <a:ext cx="117475"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72" name="Rectangle 56"/>
          <p:cNvSpPr>
            <a:spLocks noChangeArrowheads="1"/>
          </p:cNvSpPr>
          <p:nvPr/>
        </p:nvSpPr>
        <p:spPr bwMode="auto">
          <a:xfrm>
            <a:off x="4094163" y="3425825"/>
            <a:ext cx="290512" cy="161925"/>
          </a:xfrm>
          <a:prstGeom prst="rect">
            <a:avLst/>
          </a:prstGeom>
          <a:solidFill>
            <a:srgbClr val="FFCC66"/>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96</a:t>
            </a:r>
          </a:p>
        </p:txBody>
      </p:sp>
      <p:sp>
        <p:nvSpPr>
          <p:cNvPr id="188473" name="Line 57"/>
          <p:cNvSpPr>
            <a:spLocks noChangeShapeType="1"/>
          </p:cNvSpPr>
          <p:nvPr/>
        </p:nvSpPr>
        <p:spPr bwMode="auto">
          <a:xfrm>
            <a:off x="3919538" y="3317875"/>
            <a:ext cx="174625"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74" name="Line 58"/>
          <p:cNvSpPr>
            <a:spLocks noChangeShapeType="1"/>
          </p:cNvSpPr>
          <p:nvPr/>
        </p:nvSpPr>
        <p:spPr bwMode="auto">
          <a:xfrm flipV="1">
            <a:off x="4371975" y="3317875"/>
            <a:ext cx="146050"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75" name="Line 59"/>
          <p:cNvSpPr>
            <a:spLocks noChangeShapeType="1"/>
          </p:cNvSpPr>
          <p:nvPr/>
        </p:nvSpPr>
        <p:spPr bwMode="auto">
          <a:xfrm>
            <a:off x="4518025" y="3317875"/>
            <a:ext cx="174625"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77171" name="Line 60"/>
          <p:cNvSpPr>
            <a:spLocks noChangeShapeType="1"/>
          </p:cNvSpPr>
          <p:nvPr/>
        </p:nvSpPr>
        <p:spPr bwMode="auto">
          <a:xfrm flipV="1">
            <a:off x="2282825" y="3959225"/>
            <a:ext cx="13335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lIns="2147483647" tIns="2147483647" rIns="2147483647" bIns="2147483647" anchor="ctr"/>
          <a:lstStyle/>
          <a:p>
            <a:endParaRPr lang="en-US"/>
          </a:p>
        </p:txBody>
      </p:sp>
      <p:sp>
        <p:nvSpPr>
          <p:cNvPr id="188477" name="Rectangle 61"/>
          <p:cNvSpPr>
            <a:spLocks noChangeArrowheads="1"/>
          </p:cNvSpPr>
          <p:nvPr/>
        </p:nvSpPr>
        <p:spPr bwMode="auto">
          <a:xfrm>
            <a:off x="2338388" y="3852863"/>
            <a:ext cx="292100" cy="160337"/>
          </a:xfrm>
          <a:prstGeom prst="rect">
            <a:avLst/>
          </a:prstGeom>
          <a:solidFill>
            <a:schemeClr val="accent1"/>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33</a:t>
            </a:r>
          </a:p>
        </p:txBody>
      </p:sp>
      <p:sp>
        <p:nvSpPr>
          <p:cNvPr id="188478" name="Line 62"/>
          <p:cNvSpPr>
            <a:spLocks noChangeShapeType="1"/>
          </p:cNvSpPr>
          <p:nvPr/>
        </p:nvSpPr>
        <p:spPr bwMode="auto">
          <a:xfrm>
            <a:off x="3214688" y="4008438"/>
            <a:ext cx="709612" cy="176212"/>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79" name="Line 63"/>
          <p:cNvSpPr>
            <a:spLocks noChangeShapeType="1"/>
          </p:cNvSpPr>
          <p:nvPr/>
        </p:nvSpPr>
        <p:spPr bwMode="auto">
          <a:xfrm flipV="1">
            <a:off x="3095625" y="3906838"/>
            <a:ext cx="0" cy="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80" name="Rectangle 64"/>
          <p:cNvSpPr>
            <a:spLocks noChangeArrowheads="1"/>
          </p:cNvSpPr>
          <p:nvPr/>
        </p:nvSpPr>
        <p:spPr bwMode="auto">
          <a:xfrm>
            <a:off x="4719638" y="3900488"/>
            <a:ext cx="304800" cy="160337"/>
          </a:xfrm>
          <a:prstGeom prst="rect">
            <a:avLst/>
          </a:prstGeom>
          <a:solidFill>
            <a:schemeClr val="accent1"/>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706</a:t>
            </a:r>
          </a:p>
        </p:txBody>
      </p:sp>
      <p:sp>
        <p:nvSpPr>
          <p:cNvPr id="188481" name="Line 65"/>
          <p:cNvSpPr>
            <a:spLocks noChangeShapeType="1"/>
          </p:cNvSpPr>
          <p:nvPr/>
        </p:nvSpPr>
        <p:spPr bwMode="auto">
          <a:xfrm flipV="1">
            <a:off x="3935413" y="4057650"/>
            <a:ext cx="768350" cy="122238"/>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82" name="Line 66"/>
          <p:cNvSpPr>
            <a:spLocks noChangeShapeType="1"/>
          </p:cNvSpPr>
          <p:nvPr/>
        </p:nvSpPr>
        <p:spPr bwMode="auto">
          <a:xfrm>
            <a:off x="2627313" y="4005263"/>
            <a:ext cx="117475"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83" name="Rectangle 67"/>
          <p:cNvSpPr>
            <a:spLocks noChangeArrowheads="1"/>
          </p:cNvSpPr>
          <p:nvPr/>
        </p:nvSpPr>
        <p:spPr bwMode="auto">
          <a:xfrm>
            <a:off x="2919413" y="3843338"/>
            <a:ext cx="290512" cy="161925"/>
          </a:xfrm>
          <a:prstGeom prst="rect">
            <a:avLst/>
          </a:prstGeom>
          <a:solidFill>
            <a:schemeClr val="accent1"/>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115</a:t>
            </a:r>
          </a:p>
        </p:txBody>
      </p:sp>
      <p:sp>
        <p:nvSpPr>
          <p:cNvPr id="188484" name="Line 68"/>
          <p:cNvSpPr>
            <a:spLocks noChangeShapeType="1"/>
          </p:cNvSpPr>
          <p:nvPr/>
        </p:nvSpPr>
        <p:spPr bwMode="auto">
          <a:xfrm flipV="1">
            <a:off x="2744788" y="4005263"/>
            <a:ext cx="174625"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485" name="Rectangle 69"/>
          <p:cNvSpPr>
            <a:spLocks noChangeArrowheads="1"/>
          </p:cNvSpPr>
          <p:nvPr/>
        </p:nvSpPr>
        <p:spPr bwMode="auto">
          <a:xfrm>
            <a:off x="5648325" y="3444875"/>
            <a:ext cx="2501900" cy="42863"/>
          </a:xfrm>
          <a:prstGeom prst="rect">
            <a:avLst/>
          </a:prstGeom>
          <a:solidFill>
            <a:srgbClr val="E6E6E6"/>
          </a:solidFill>
          <a:ln w="9525">
            <a:noFill/>
            <a:miter lim="800000"/>
            <a:headEnd/>
            <a:tailEnd/>
          </a:ln>
          <a:effectLst>
            <a:outerShdw blurRad="63500" dist="38099" dir="2700000" algn="ctr" rotWithShape="0">
              <a:srgbClr val="000000">
                <a:alpha val="74998"/>
              </a:srgbClr>
            </a:outerShdw>
          </a:effectLst>
        </p:spPr>
        <p:txBody>
          <a:bodyPr wrap="none" anchor="ctr"/>
          <a:lstStyle/>
          <a:p>
            <a:pPr>
              <a:defRPr/>
            </a:pPr>
            <a:endParaRPr lang="en-US">
              <a:ea typeface="+mn-ea"/>
              <a:cs typeface="+mn-cs"/>
            </a:endParaRPr>
          </a:p>
        </p:txBody>
      </p:sp>
      <p:sp>
        <p:nvSpPr>
          <p:cNvPr id="188486" name="AutoShape 70"/>
          <p:cNvSpPr>
            <a:spLocks noChangeArrowheads="1"/>
          </p:cNvSpPr>
          <p:nvPr/>
        </p:nvSpPr>
        <p:spPr bwMode="auto">
          <a:xfrm>
            <a:off x="5892800" y="3359150"/>
            <a:ext cx="195263" cy="220663"/>
          </a:xfrm>
          <a:prstGeom prst="roundRect">
            <a:avLst>
              <a:gd name="adj" fmla="val 16667"/>
            </a:avLst>
          </a:prstGeom>
          <a:solidFill>
            <a:srgbClr val="0080FF"/>
          </a:solidFill>
          <a:ln w="9525">
            <a:noFill/>
            <a:round/>
            <a:headEnd/>
            <a:tailEnd/>
          </a:ln>
          <a:effectLst>
            <a:outerShdw blurRad="63500" dist="38099" dir="2700000" algn="ctr" rotWithShape="0">
              <a:srgbClr val="000000">
                <a:alpha val="74998"/>
              </a:srgbClr>
            </a:outerShdw>
          </a:effectLst>
        </p:spPr>
        <p:txBody>
          <a:bodyPr wrap="none" anchor="ctr"/>
          <a:lstStyle/>
          <a:p>
            <a:pPr algn="ctr" eaLnBrk="0" hangingPunct="0">
              <a:defRPr/>
            </a:pPr>
            <a:endParaRPr lang="en-US" sz="1400" b="0">
              <a:latin typeface="Arial" charset="0"/>
              <a:ea typeface="ＭＳ Ｐゴシック" charset="-128"/>
              <a:cs typeface="ＭＳ Ｐゴシック" charset="-128"/>
            </a:endParaRPr>
          </a:p>
        </p:txBody>
      </p:sp>
      <p:sp>
        <p:nvSpPr>
          <p:cNvPr id="188487" name="AutoShape 71"/>
          <p:cNvSpPr>
            <a:spLocks noChangeArrowheads="1"/>
          </p:cNvSpPr>
          <p:nvPr/>
        </p:nvSpPr>
        <p:spPr bwMode="auto">
          <a:xfrm>
            <a:off x="7934325" y="3355975"/>
            <a:ext cx="141288" cy="220663"/>
          </a:xfrm>
          <a:prstGeom prst="roundRect">
            <a:avLst>
              <a:gd name="adj" fmla="val 16667"/>
            </a:avLst>
          </a:prstGeom>
          <a:solidFill>
            <a:srgbClr val="FFFF00"/>
          </a:solidFill>
          <a:ln w="9525">
            <a:noFill/>
            <a:round/>
            <a:headEnd/>
            <a:tailEnd/>
          </a:ln>
          <a:effectLst>
            <a:outerShdw blurRad="63500" dist="38099" dir="2700000" algn="ctr" rotWithShape="0">
              <a:srgbClr val="000000">
                <a:alpha val="74998"/>
              </a:srgbClr>
            </a:outerShdw>
          </a:effectLst>
        </p:spPr>
        <p:txBody>
          <a:bodyPr wrap="none" anchor="ctr"/>
          <a:lstStyle/>
          <a:p>
            <a:pPr>
              <a:defRPr/>
            </a:pPr>
            <a:endParaRPr lang="en-US">
              <a:ea typeface="+mn-ea"/>
              <a:cs typeface="+mn-cs"/>
            </a:endParaRPr>
          </a:p>
        </p:txBody>
      </p:sp>
      <p:grpSp>
        <p:nvGrpSpPr>
          <p:cNvPr id="177183" name="Group 72"/>
          <p:cNvGrpSpPr>
            <a:grpSpLocks/>
          </p:cNvGrpSpPr>
          <p:nvPr/>
        </p:nvGrpSpPr>
        <p:grpSpPr bwMode="auto">
          <a:xfrm>
            <a:off x="6584950" y="3368675"/>
            <a:ext cx="601663" cy="220663"/>
            <a:chOff x="3899" y="1402"/>
            <a:chExt cx="379" cy="139"/>
          </a:xfrm>
        </p:grpSpPr>
        <p:sp>
          <p:nvSpPr>
            <p:cNvPr id="188489" name="AutoShape 73"/>
            <p:cNvSpPr>
              <a:spLocks noChangeArrowheads="1"/>
            </p:cNvSpPr>
            <p:nvPr/>
          </p:nvSpPr>
          <p:spPr bwMode="auto">
            <a:xfrm>
              <a:off x="3913" y="1402"/>
              <a:ext cx="347" cy="139"/>
            </a:xfrm>
            <a:prstGeom prst="roundRect">
              <a:avLst>
                <a:gd name="adj" fmla="val 16667"/>
              </a:avLst>
            </a:prstGeom>
            <a:solidFill>
              <a:srgbClr val="FF0000"/>
            </a:solidFill>
            <a:ln w="9525">
              <a:noFill/>
              <a:round/>
              <a:headEnd/>
              <a:tailEnd/>
            </a:ln>
            <a:effectLst>
              <a:outerShdw blurRad="63500" dist="38099" dir="2700000" algn="ctr" rotWithShape="0">
                <a:srgbClr val="000000">
                  <a:alpha val="74998"/>
                </a:srgbClr>
              </a:outerShdw>
            </a:effectLst>
          </p:spPr>
          <p:txBody>
            <a:bodyPr wrap="none" anchor="ctr"/>
            <a:lstStyle/>
            <a:p>
              <a:pPr algn="ctr" eaLnBrk="0" hangingPunct="0">
                <a:defRPr/>
              </a:pPr>
              <a:endParaRPr lang="en-US" sz="1400" b="0">
                <a:latin typeface="Arial" charset="0"/>
                <a:ea typeface="ＭＳ Ｐゴシック" charset="-128"/>
                <a:cs typeface="ＭＳ Ｐゴシック" charset="-128"/>
              </a:endParaRPr>
            </a:p>
          </p:txBody>
        </p:sp>
        <p:sp>
          <p:nvSpPr>
            <p:cNvPr id="177256" name="AutoShape 74"/>
            <p:cNvSpPr>
              <a:spLocks noChangeArrowheads="1"/>
            </p:cNvSpPr>
            <p:nvPr/>
          </p:nvSpPr>
          <p:spPr bwMode="auto">
            <a:xfrm rot="-5400000">
              <a:off x="3902" y="1404"/>
              <a:ext cx="30" cy="27"/>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7257" name="AutoShape 75"/>
            <p:cNvSpPr>
              <a:spLocks noChangeArrowheads="1"/>
            </p:cNvSpPr>
            <p:nvPr/>
          </p:nvSpPr>
          <p:spPr bwMode="auto">
            <a:xfrm rot="-5400000">
              <a:off x="3898" y="1438"/>
              <a:ext cx="30" cy="27"/>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7258" name="AutoShape 76"/>
            <p:cNvSpPr>
              <a:spLocks noChangeArrowheads="1"/>
            </p:cNvSpPr>
            <p:nvPr/>
          </p:nvSpPr>
          <p:spPr bwMode="auto">
            <a:xfrm rot="-5400000">
              <a:off x="3898" y="1474"/>
              <a:ext cx="30" cy="27"/>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7259" name="AutoShape 77"/>
            <p:cNvSpPr>
              <a:spLocks noChangeArrowheads="1"/>
            </p:cNvSpPr>
            <p:nvPr/>
          </p:nvSpPr>
          <p:spPr bwMode="auto">
            <a:xfrm rot="-5400000">
              <a:off x="3900" y="1508"/>
              <a:ext cx="30" cy="27"/>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grpSp>
          <p:nvGrpSpPr>
            <p:cNvPr id="177260" name="Group 78"/>
            <p:cNvGrpSpPr>
              <a:grpSpLocks/>
            </p:cNvGrpSpPr>
            <p:nvPr/>
          </p:nvGrpSpPr>
          <p:grpSpPr bwMode="auto">
            <a:xfrm flipH="1">
              <a:off x="4245" y="1403"/>
              <a:ext cx="33" cy="134"/>
              <a:chOff x="3977" y="1485"/>
              <a:chExt cx="33" cy="134"/>
            </a:xfrm>
          </p:grpSpPr>
          <p:sp>
            <p:nvSpPr>
              <p:cNvPr id="177261" name="AutoShape 79"/>
              <p:cNvSpPr>
                <a:spLocks noChangeArrowheads="1"/>
              </p:cNvSpPr>
              <p:nvPr/>
            </p:nvSpPr>
            <p:spPr bwMode="auto">
              <a:xfrm rot="-5400000">
                <a:off x="3982" y="1486"/>
                <a:ext cx="30" cy="27"/>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7262" name="AutoShape 80"/>
              <p:cNvSpPr>
                <a:spLocks noChangeArrowheads="1"/>
              </p:cNvSpPr>
              <p:nvPr/>
            </p:nvSpPr>
            <p:spPr bwMode="auto">
              <a:xfrm rot="-5400000">
                <a:off x="3978" y="1520"/>
                <a:ext cx="30" cy="27"/>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7263" name="AutoShape 81"/>
              <p:cNvSpPr>
                <a:spLocks noChangeArrowheads="1"/>
              </p:cNvSpPr>
              <p:nvPr/>
            </p:nvSpPr>
            <p:spPr bwMode="auto">
              <a:xfrm rot="-5400000">
                <a:off x="3976" y="1556"/>
                <a:ext cx="30" cy="27"/>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7264" name="AutoShape 82"/>
              <p:cNvSpPr>
                <a:spLocks noChangeArrowheads="1"/>
              </p:cNvSpPr>
              <p:nvPr/>
            </p:nvSpPr>
            <p:spPr bwMode="auto">
              <a:xfrm rot="-5400000">
                <a:off x="3980" y="1590"/>
                <a:ext cx="30" cy="27"/>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grpSp>
      </p:grpSp>
      <p:sp>
        <p:nvSpPr>
          <p:cNvPr id="188499" name="Rectangle 83"/>
          <p:cNvSpPr>
            <a:spLocks noChangeArrowheads="1"/>
          </p:cNvSpPr>
          <p:nvPr/>
        </p:nvSpPr>
        <p:spPr bwMode="auto">
          <a:xfrm>
            <a:off x="5648325" y="3965575"/>
            <a:ext cx="2178050" cy="42863"/>
          </a:xfrm>
          <a:prstGeom prst="rect">
            <a:avLst/>
          </a:prstGeom>
          <a:solidFill>
            <a:srgbClr val="E6E6E6"/>
          </a:solidFill>
          <a:ln w="9525">
            <a:noFill/>
            <a:miter lim="800000"/>
            <a:headEnd/>
            <a:tailEnd/>
          </a:ln>
          <a:effectLst>
            <a:outerShdw blurRad="63500" dist="38099" dir="2700000" algn="ctr" rotWithShape="0">
              <a:srgbClr val="000000">
                <a:alpha val="74998"/>
              </a:srgbClr>
            </a:outerShdw>
          </a:effectLst>
        </p:spPr>
        <p:txBody>
          <a:bodyPr wrap="none" anchor="ctr"/>
          <a:lstStyle/>
          <a:p>
            <a:pPr>
              <a:defRPr/>
            </a:pPr>
            <a:endParaRPr lang="en-US">
              <a:ea typeface="+mn-ea"/>
              <a:cs typeface="+mn-cs"/>
            </a:endParaRPr>
          </a:p>
        </p:txBody>
      </p:sp>
      <p:sp>
        <p:nvSpPr>
          <p:cNvPr id="188500" name="AutoShape 84"/>
          <p:cNvSpPr>
            <a:spLocks noChangeArrowheads="1"/>
          </p:cNvSpPr>
          <p:nvPr/>
        </p:nvSpPr>
        <p:spPr bwMode="auto">
          <a:xfrm>
            <a:off x="5892800" y="3879850"/>
            <a:ext cx="195263" cy="220663"/>
          </a:xfrm>
          <a:prstGeom prst="roundRect">
            <a:avLst>
              <a:gd name="adj" fmla="val 16667"/>
            </a:avLst>
          </a:prstGeom>
          <a:solidFill>
            <a:srgbClr val="0080FF"/>
          </a:solidFill>
          <a:ln w="9525">
            <a:noFill/>
            <a:round/>
            <a:headEnd/>
            <a:tailEnd/>
          </a:ln>
          <a:effectLst>
            <a:outerShdw blurRad="63500" dist="38099" dir="2700000" algn="ctr" rotWithShape="0">
              <a:srgbClr val="000000">
                <a:alpha val="74998"/>
              </a:srgbClr>
            </a:outerShdw>
          </a:effectLst>
        </p:spPr>
        <p:txBody>
          <a:bodyPr wrap="none" anchor="ctr"/>
          <a:lstStyle/>
          <a:p>
            <a:pPr algn="ctr" eaLnBrk="0" hangingPunct="0">
              <a:defRPr/>
            </a:pPr>
            <a:endParaRPr lang="en-US" sz="1400" b="0">
              <a:latin typeface="Arial" charset="0"/>
              <a:ea typeface="ＭＳ Ｐゴシック" charset="-128"/>
              <a:cs typeface="ＭＳ Ｐゴシック" charset="-128"/>
            </a:endParaRPr>
          </a:p>
        </p:txBody>
      </p:sp>
      <p:grpSp>
        <p:nvGrpSpPr>
          <p:cNvPr id="177186" name="Group 85"/>
          <p:cNvGrpSpPr>
            <a:grpSpLocks/>
          </p:cNvGrpSpPr>
          <p:nvPr/>
        </p:nvGrpSpPr>
        <p:grpSpPr bwMode="auto">
          <a:xfrm>
            <a:off x="6584950" y="3889375"/>
            <a:ext cx="601663" cy="220663"/>
            <a:chOff x="3959" y="1730"/>
            <a:chExt cx="379" cy="139"/>
          </a:xfrm>
        </p:grpSpPr>
        <p:sp>
          <p:nvSpPr>
            <p:cNvPr id="188502" name="AutoShape 86"/>
            <p:cNvSpPr>
              <a:spLocks noChangeArrowheads="1"/>
            </p:cNvSpPr>
            <p:nvPr/>
          </p:nvSpPr>
          <p:spPr bwMode="auto">
            <a:xfrm>
              <a:off x="3973" y="1730"/>
              <a:ext cx="347" cy="139"/>
            </a:xfrm>
            <a:prstGeom prst="roundRect">
              <a:avLst>
                <a:gd name="adj" fmla="val 16667"/>
              </a:avLst>
            </a:prstGeom>
            <a:solidFill>
              <a:srgbClr val="FF0000"/>
            </a:solidFill>
            <a:ln w="9525">
              <a:noFill/>
              <a:round/>
              <a:headEnd/>
              <a:tailEnd/>
            </a:ln>
            <a:effectLst>
              <a:outerShdw blurRad="63500" dist="38099" dir="2700000" algn="ctr" rotWithShape="0">
                <a:srgbClr val="000000">
                  <a:alpha val="74998"/>
                </a:srgbClr>
              </a:outerShdw>
            </a:effectLst>
          </p:spPr>
          <p:txBody>
            <a:bodyPr wrap="none" anchor="ctr"/>
            <a:lstStyle/>
            <a:p>
              <a:pPr algn="ctr" eaLnBrk="0" hangingPunct="0">
                <a:defRPr/>
              </a:pPr>
              <a:endParaRPr lang="en-US" sz="1400" b="0">
                <a:latin typeface="Arial" charset="0"/>
                <a:ea typeface="ＭＳ Ｐゴシック" charset="-128"/>
                <a:cs typeface="ＭＳ Ｐゴシック" charset="-128"/>
              </a:endParaRPr>
            </a:p>
          </p:txBody>
        </p:sp>
        <p:sp>
          <p:nvSpPr>
            <p:cNvPr id="177246" name="AutoShape 87"/>
            <p:cNvSpPr>
              <a:spLocks noChangeArrowheads="1"/>
            </p:cNvSpPr>
            <p:nvPr/>
          </p:nvSpPr>
          <p:spPr bwMode="auto">
            <a:xfrm rot="-5400000">
              <a:off x="3962" y="1732"/>
              <a:ext cx="30" cy="27"/>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7247" name="AutoShape 88"/>
            <p:cNvSpPr>
              <a:spLocks noChangeArrowheads="1"/>
            </p:cNvSpPr>
            <p:nvPr/>
          </p:nvSpPr>
          <p:spPr bwMode="auto">
            <a:xfrm rot="-5400000">
              <a:off x="3958" y="1766"/>
              <a:ext cx="30" cy="27"/>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7248" name="AutoShape 89"/>
            <p:cNvSpPr>
              <a:spLocks noChangeArrowheads="1"/>
            </p:cNvSpPr>
            <p:nvPr/>
          </p:nvSpPr>
          <p:spPr bwMode="auto">
            <a:xfrm rot="-5400000">
              <a:off x="3958" y="1802"/>
              <a:ext cx="30" cy="27"/>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7249" name="AutoShape 90"/>
            <p:cNvSpPr>
              <a:spLocks noChangeArrowheads="1"/>
            </p:cNvSpPr>
            <p:nvPr/>
          </p:nvSpPr>
          <p:spPr bwMode="auto">
            <a:xfrm rot="-5400000">
              <a:off x="3960" y="1836"/>
              <a:ext cx="30" cy="27"/>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grpSp>
          <p:nvGrpSpPr>
            <p:cNvPr id="177250" name="Group 91"/>
            <p:cNvGrpSpPr>
              <a:grpSpLocks/>
            </p:cNvGrpSpPr>
            <p:nvPr/>
          </p:nvGrpSpPr>
          <p:grpSpPr bwMode="auto">
            <a:xfrm flipH="1">
              <a:off x="4305" y="1731"/>
              <a:ext cx="33" cy="134"/>
              <a:chOff x="3977" y="1485"/>
              <a:chExt cx="33" cy="134"/>
            </a:xfrm>
          </p:grpSpPr>
          <p:sp>
            <p:nvSpPr>
              <p:cNvPr id="177251" name="AutoShape 92"/>
              <p:cNvSpPr>
                <a:spLocks noChangeArrowheads="1"/>
              </p:cNvSpPr>
              <p:nvPr/>
            </p:nvSpPr>
            <p:spPr bwMode="auto">
              <a:xfrm rot="-5400000">
                <a:off x="3982" y="1486"/>
                <a:ext cx="30" cy="27"/>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7252" name="AutoShape 93"/>
              <p:cNvSpPr>
                <a:spLocks noChangeArrowheads="1"/>
              </p:cNvSpPr>
              <p:nvPr/>
            </p:nvSpPr>
            <p:spPr bwMode="auto">
              <a:xfrm rot="-5400000">
                <a:off x="3978" y="1520"/>
                <a:ext cx="30" cy="27"/>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7253" name="AutoShape 94"/>
              <p:cNvSpPr>
                <a:spLocks noChangeArrowheads="1"/>
              </p:cNvSpPr>
              <p:nvPr/>
            </p:nvSpPr>
            <p:spPr bwMode="auto">
              <a:xfrm rot="-5400000">
                <a:off x="3976" y="1556"/>
                <a:ext cx="30" cy="27"/>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7254" name="AutoShape 95"/>
              <p:cNvSpPr>
                <a:spLocks noChangeArrowheads="1"/>
              </p:cNvSpPr>
              <p:nvPr/>
            </p:nvSpPr>
            <p:spPr bwMode="auto">
              <a:xfrm rot="-5400000">
                <a:off x="3980" y="1590"/>
                <a:ext cx="30" cy="27"/>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grpSp>
      </p:grpSp>
      <p:sp>
        <p:nvSpPr>
          <p:cNvPr id="177187" name="Text Box 96"/>
          <p:cNvSpPr txBox="1">
            <a:spLocks noChangeArrowheads="1"/>
          </p:cNvSpPr>
          <p:nvPr/>
        </p:nvSpPr>
        <p:spPr bwMode="auto">
          <a:xfrm>
            <a:off x="373063" y="3741738"/>
            <a:ext cx="1912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algn="ctr"/>
            <a:r>
              <a:rPr lang="en-US" sz="1200" b="0">
                <a:solidFill>
                  <a:srgbClr val="0000FF"/>
                </a:solidFill>
                <a:latin typeface="Arial" charset="0"/>
              </a:rPr>
              <a:t>Human: a37c4f0880:7</a:t>
            </a:r>
          </a:p>
          <a:p>
            <a:pPr algn="ctr"/>
            <a:r>
              <a:rPr lang="en-US" sz="1200" b="0">
                <a:latin typeface="Arial" charset="0"/>
              </a:rPr>
              <a:t>(Mouse: NM_001042615)</a:t>
            </a:r>
          </a:p>
        </p:txBody>
      </p:sp>
      <p:sp>
        <p:nvSpPr>
          <p:cNvPr id="177188" name="Text Box 97"/>
          <p:cNvSpPr txBox="1">
            <a:spLocks noChangeArrowheads="1"/>
          </p:cNvSpPr>
          <p:nvPr/>
        </p:nvSpPr>
        <p:spPr bwMode="auto">
          <a:xfrm>
            <a:off x="544513" y="3221038"/>
            <a:ext cx="165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algn="ctr"/>
            <a:r>
              <a:rPr lang="en-US" sz="1200" b="0">
                <a:latin typeface="Arial" charset="0"/>
              </a:rPr>
              <a:t>Human: NM_053044</a:t>
            </a:r>
          </a:p>
          <a:p>
            <a:pPr algn="ctr"/>
            <a:r>
              <a:rPr lang="en-US" sz="1200" b="0">
                <a:latin typeface="Arial" charset="0"/>
              </a:rPr>
              <a:t>(Mouse: NM_030127)</a:t>
            </a:r>
            <a:endParaRPr lang="en-US" b="0">
              <a:latin typeface="Arial" charset="0"/>
            </a:endParaRPr>
          </a:p>
        </p:txBody>
      </p:sp>
      <p:sp>
        <p:nvSpPr>
          <p:cNvPr id="177189" name="Line 98"/>
          <p:cNvSpPr>
            <a:spLocks noChangeShapeType="1"/>
          </p:cNvSpPr>
          <p:nvPr/>
        </p:nvSpPr>
        <p:spPr bwMode="auto">
          <a:xfrm>
            <a:off x="2422525" y="5249863"/>
            <a:ext cx="13335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lIns="2147483647" tIns="2147483647" rIns="2147483647" bIns="2147483647" anchor="ctr"/>
          <a:lstStyle/>
          <a:p>
            <a:endParaRPr lang="en-US"/>
          </a:p>
        </p:txBody>
      </p:sp>
      <p:sp>
        <p:nvSpPr>
          <p:cNvPr id="188515" name="Rectangle 99"/>
          <p:cNvSpPr>
            <a:spLocks noChangeArrowheads="1"/>
          </p:cNvSpPr>
          <p:nvPr/>
        </p:nvSpPr>
        <p:spPr bwMode="auto">
          <a:xfrm>
            <a:off x="2478088" y="5195888"/>
            <a:ext cx="292100" cy="160337"/>
          </a:xfrm>
          <a:prstGeom prst="rect">
            <a:avLst/>
          </a:prstGeom>
          <a:solidFill>
            <a:schemeClr val="accent1"/>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61</a:t>
            </a:r>
          </a:p>
        </p:txBody>
      </p:sp>
      <p:sp>
        <p:nvSpPr>
          <p:cNvPr id="188516" name="Line 100"/>
          <p:cNvSpPr>
            <a:spLocks noChangeShapeType="1"/>
          </p:cNvSpPr>
          <p:nvPr/>
        </p:nvSpPr>
        <p:spPr bwMode="auto">
          <a:xfrm flipV="1">
            <a:off x="2770188" y="5087938"/>
            <a:ext cx="115887"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517" name="Line 101"/>
          <p:cNvSpPr>
            <a:spLocks noChangeShapeType="1"/>
          </p:cNvSpPr>
          <p:nvPr/>
        </p:nvSpPr>
        <p:spPr bwMode="auto">
          <a:xfrm>
            <a:off x="2654300" y="5302250"/>
            <a:ext cx="0" cy="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518" name="Rectangle 102"/>
          <p:cNvSpPr>
            <a:spLocks noChangeArrowheads="1"/>
          </p:cNvSpPr>
          <p:nvPr/>
        </p:nvSpPr>
        <p:spPr bwMode="auto">
          <a:xfrm>
            <a:off x="3067050" y="5195888"/>
            <a:ext cx="292100" cy="160337"/>
          </a:xfrm>
          <a:prstGeom prst="rect">
            <a:avLst/>
          </a:prstGeom>
          <a:solidFill>
            <a:schemeClr val="accent1"/>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61</a:t>
            </a:r>
          </a:p>
        </p:txBody>
      </p:sp>
      <p:sp>
        <p:nvSpPr>
          <p:cNvPr id="188519" name="Line 103"/>
          <p:cNvSpPr>
            <a:spLocks noChangeShapeType="1"/>
          </p:cNvSpPr>
          <p:nvPr/>
        </p:nvSpPr>
        <p:spPr bwMode="auto">
          <a:xfrm>
            <a:off x="2886075" y="5087938"/>
            <a:ext cx="174625"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520" name="Line 104"/>
          <p:cNvSpPr>
            <a:spLocks noChangeShapeType="1"/>
          </p:cNvSpPr>
          <p:nvPr/>
        </p:nvSpPr>
        <p:spPr bwMode="auto">
          <a:xfrm flipV="1">
            <a:off x="3352800" y="5087938"/>
            <a:ext cx="115888"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521" name="Rectangle 105"/>
          <p:cNvSpPr>
            <a:spLocks noChangeArrowheads="1"/>
          </p:cNvSpPr>
          <p:nvPr/>
        </p:nvSpPr>
        <p:spPr bwMode="auto">
          <a:xfrm>
            <a:off x="3643313" y="5195888"/>
            <a:ext cx="546100" cy="160337"/>
          </a:xfrm>
          <a:prstGeom prst="rect">
            <a:avLst/>
          </a:prstGeom>
          <a:solidFill>
            <a:srgbClr val="FFCC66"/>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209</a:t>
            </a:r>
          </a:p>
        </p:txBody>
      </p:sp>
      <p:sp>
        <p:nvSpPr>
          <p:cNvPr id="188522" name="Line 106"/>
          <p:cNvSpPr>
            <a:spLocks noChangeShapeType="1"/>
          </p:cNvSpPr>
          <p:nvPr/>
        </p:nvSpPr>
        <p:spPr bwMode="auto">
          <a:xfrm>
            <a:off x="3468688" y="5087938"/>
            <a:ext cx="174625"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77198" name="Line 107"/>
          <p:cNvSpPr>
            <a:spLocks noChangeShapeType="1"/>
          </p:cNvSpPr>
          <p:nvPr/>
        </p:nvSpPr>
        <p:spPr bwMode="auto">
          <a:xfrm>
            <a:off x="2422525" y="5668963"/>
            <a:ext cx="13335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lIns="2147483647" tIns="2147483647" rIns="2147483647" bIns="2147483647" anchor="ctr"/>
          <a:lstStyle/>
          <a:p>
            <a:endParaRPr lang="en-US"/>
          </a:p>
        </p:txBody>
      </p:sp>
      <p:sp>
        <p:nvSpPr>
          <p:cNvPr id="188524" name="Rectangle 108"/>
          <p:cNvSpPr>
            <a:spLocks noChangeArrowheads="1"/>
          </p:cNvSpPr>
          <p:nvPr/>
        </p:nvSpPr>
        <p:spPr bwMode="auto">
          <a:xfrm>
            <a:off x="2478088" y="5614988"/>
            <a:ext cx="292100" cy="160337"/>
          </a:xfrm>
          <a:prstGeom prst="rect">
            <a:avLst/>
          </a:prstGeom>
          <a:solidFill>
            <a:schemeClr val="accent1"/>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61</a:t>
            </a:r>
          </a:p>
        </p:txBody>
      </p:sp>
      <p:sp>
        <p:nvSpPr>
          <p:cNvPr id="188525" name="Line 109"/>
          <p:cNvSpPr>
            <a:spLocks noChangeShapeType="1"/>
          </p:cNvSpPr>
          <p:nvPr/>
        </p:nvSpPr>
        <p:spPr bwMode="auto">
          <a:xfrm flipV="1">
            <a:off x="2770188" y="5507038"/>
            <a:ext cx="115887"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526" name="Line 110"/>
          <p:cNvSpPr>
            <a:spLocks noChangeShapeType="1"/>
          </p:cNvSpPr>
          <p:nvPr/>
        </p:nvSpPr>
        <p:spPr bwMode="auto">
          <a:xfrm>
            <a:off x="2654300" y="5721350"/>
            <a:ext cx="0" cy="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527" name="Rectangle 111"/>
          <p:cNvSpPr>
            <a:spLocks noChangeArrowheads="1"/>
          </p:cNvSpPr>
          <p:nvPr/>
        </p:nvSpPr>
        <p:spPr bwMode="auto">
          <a:xfrm>
            <a:off x="3067050" y="5614988"/>
            <a:ext cx="292100" cy="160337"/>
          </a:xfrm>
          <a:prstGeom prst="rect">
            <a:avLst/>
          </a:prstGeom>
          <a:solidFill>
            <a:schemeClr val="accent1"/>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61</a:t>
            </a:r>
          </a:p>
        </p:txBody>
      </p:sp>
      <p:sp>
        <p:nvSpPr>
          <p:cNvPr id="188528" name="Line 112"/>
          <p:cNvSpPr>
            <a:spLocks noChangeShapeType="1"/>
          </p:cNvSpPr>
          <p:nvPr/>
        </p:nvSpPr>
        <p:spPr bwMode="auto">
          <a:xfrm>
            <a:off x="2886075" y="5507038"/>
            <a:ext cx="174625"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529" name="Line 113"/>
          <p:cNvSpPr>
            <a:spLocks noChangeShapeType="1"/>
          </p:cNvSpPr>
          <p:nvPr/>
        </p:nvSpPr>
        <p:spPr bwMode="auto">
          <a:xfrm flipV="1">
            <a:off x="3352800" y="5507038"/>
            <a:ext cx="115888"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530" name="Rectangle 114"/>
          <p:cNvSpPr>
            <a:spLocks noChangeArrowheads="1"/>
          </p:cNvSpPr>
          <p:nvPr/>
        </p:nvSpPr>
        <p:spPr bwMode="auto">
          <a:xfrm>
            <a:off x="3643313" y="5614988"/>
            <a:ext cx="292100" cy="160337"/>
          </a:xfrm>
          <a:prstGeom prst="rect">
            <a:avLst/>
          </a:prstGeom>
          <a:solidFill>
            <a:srgbClr val="FFCC66"/>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78</a:t>
            </a:r>
          </a:p>
        </p:txBody>
      </p:sp>
      <p:sp>
        <p:nvSpPr>
          <p:cNvPr id="188531" name="Line 115"/>
          <p:cNvSpPr>
            <a:spLocks noChangeShapeType="1"/>
          </p:cNvSpPr>
          <p:nvPr/>
        </p:nvSpPr>
        <p:spPr bwMode="auto">
          <a:xfrm>
            <a:off x="3468688" y="5507038"/>
            <a:ext cx="174625"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532" name="Rectangle 116"/>
          <p:cNvSpPr>
            <a:spLocks noChangeArrowheads="1"/>
          </p:cNvSpPr>
          <p:nvPr/>
        </p:nvSpPr>
        <p:spPr bwMode="auto">
          <a:xfrm>
            <a:off x="4495800" y="5189538"/>
            <a:ext cx="285750" cy="160337"/>
          </a:xfrm>
          <a:prstGeom prst="rect">
            <a:avLst/>
          </a:prstGeom>
          <a:solidFill>
            <a:schemeClr val="accent1"/>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90</a:t>
            </a:r>
          </a:p>
        </p:txBody>
      </p:sp>
      <p:sp>
        <p:nvSpPr>
          <p:cNvPr id="188533" name="Line 117"/>
          <p:cNvSpPr>
            <a:spLocks noChangeShapeType="1"/>
          </p:cNvSpPr>
          <p:nvPr/>
        </p:nvSpPr>
        <p:spPr bwMode="auto">
          <a:xfrm flipV="1">
            <a:off x="4181475" y="5089525"/>
            <a:ext cx="146050"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534" name="Line 118"/>
          <p:cNvSpPr>
            <a:spLocks noChangeShapeType="1"/>
          </p:cNvSpPr>
          <p:nvPr/>
        </p:nvSpPr>
        <p:spPr bwMode="auto">
          <a:xfrm>
            <a:off x="4327525" y="5083175"/>
            <a:ext cx="174625"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77210" name="Line 119"/>
          <p:cNvSpPr>
            <a:spLocks noChangeShapeType="1"/>
          </p:cNvSpPr>
          <p:nvPr/>
        </p:nvSpPr>
        <p:spPr bwMode="auto">
          <a:xfrm>
            <a:off x="5389563" y="5262563"/>
            <a:ext cx="13335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lIns="2147483647" tIns="2147483647" rIns="2147483647" bIns="2147483647" anchor="ctr"/>
          <a:lstStyle/>
          <a:p>
            <a:endParaRPr lang="en-US"/>
          </a:p>
        </p:txBody>
      </p:sp>
      <p:sp>
        <p:nvSpPr>
          <p:cNvPr id="188536" name="Rectangle 120"/>
          <p:cNvSpPr>
            <a:spLocks noChangeArrowheads="1"/>
          </p:cNvSpPr>
          <p:nvPr/>
        </p:nvSpPr>
        <p:spPr bwMode="auto">
          <a:xfrm>
            <a:off x="5086350" y="5189538"/>
            <a:ext cx="285750" cy="160337"/>
          </a:xfrm>
          <a:prstGeom prst="rect">
            <a:avLst/>
          </a:prstGeom>
          <a:solidFill>
            <a:schemeClr val="accent1"/>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66</a:t>
            </a:r>
          </a:p>
        </p:txBody>
      </p:sp>
      <p:sp>
        <p:nvSpPr>
          <p:cNvPr id="188537" name="Line 121"/>
          <p:cNvSpPr>
            <a:spLocks noChangeShapeType="1"/>
          </p:cNvSpPr>
          <p:nvPr/>
        </p:nvSpPr>
        <p:spPr bwMode="auto">
          <a:xfrm flipV="1">
            <a:off x="4772025" y="5089525"/>
            <a:ext cx="146050"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538" name="Line 122"/>
          <p:cNvSpPr>
            <a:spLocks noChangeShapeType="1"/>
          </p:cNvSpPr>
          <p:nvPr/>
        </p:nvSpPr>
        <p:spPr bwMode="auto">
          <a:xfrm>
            <a:off x="4918075" y="5083175"/>
            <a:ext cx="174625"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539" name="Rectangle 123"/>
          <p:cNvSpPr>
            <a:spLocks noChangeArrowheads="1"/>
          </p:cNvSpPr>
          <p:nvPr/>
        </p:nvSpPr>
        <p:spPr bwMode="auto">
          <a:xfrm>
            <a:off x="4502150" y="5614988"/>
            <a:ext cx="285750" cy="160337"/>
          </a:xfrm>
          <a:prstGeom prst="rect">
            <a:avLst/>
          </a:prstGeom>
          <a:solidFill>
            <a:schemeClr val="accent1"/>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90</a:t>
            </a:r>
          </a:p>
        </p:txBody>
      </p:sp>
      <p:sp>
        <p:nvSpPr>
          <p:cNvPr id="188540" name="Line 124"/>
          <p:cNvSpPr>
            <a:spLocks noChangeShapeType="1"/>
          </p:cNvSpPr>
          <p:nvPr/>
        </p:nvSpPr>
        <p:spPr bwMode="auto">
          <a:xfrm flipV="1">
            <a:off x="3933825" y="5507038"/>
            <a:ext cx="400050" cy="106362"/>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541" name="Line 125"/>
          <p:cNvSpPr>
            <a:spLocks noChangeShapeType="1"/>
          </p:cNvSpPr>
          <p:nvPr/>
        </p:nvSpPr>
        <p:spPr bwMode="auto">
          <a:xfrm>
            <a:off x="4333875" y="5508625"/>
            <a:ext cx="174625"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77217" name="Line 126"/>
          <p:cNvSpPr>
            <a:spLocks noChangeShapeType="1"/>
          </p:cNvSpPr>
          <p:nvPr/>
        </p:nvSpPr>
        <p:spPr bwMode="auto">
          <a:xfrm>
            <a:off x="5395913" y="5688013"/>
            <a:ext cx="13335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lIns="2147483647" tIns="2147483647" rIns="2147483647" bIns="2147483647" anchor="ctr"/>
          <a:lstStyle/>
          <a:p>
            <a:endParaRPr lang="en-US"/>
          </a:p>
        </p:txBody>
      </p:sp>
      <p:sp>
        <p:nvSpPr>
          <p:cNvPr id="188543" name="Rectangle 127"/>
          <p:cNvSpPr>
            <a:spLocks noChangeArrowheads="1"/>
          </p:cNvSpPr>
          <p:nvPr/>
        </p:nvSpPr>
        <p:spPr bwMode="auto">
          <a:xfrm>
            <a:off x="5092700" y="5614988"/>
            <a:ext cx="285750" cy="160337"/>
          </a:xfrm>
          <a:prstGeom prst="rect">
            <a:avLst/>
          </a:prstGeom>
          <a:solidFill>
            <a:schemeClr val="accent1"/>
          </a:solidFill>
          <a:ln w="9525">
            <a:solidFill>
              <a:schemeClr val="tx1"/>
            </a:solidFill>
            <a:miter lim="800000"/>
            <a:headEnd/>
            <a:tailEnd/>
          </a:ln>
          <a:effectLst>
            <a:outerShdw blurRad="63500" dist="38099" dir="2700000" algn="ctr" rotWithShape="0">
              <a:srgbClr val="000000">
                <a:alpha val="74998"/>
              </a:srgbClr>
            </a:outerShdw>
          </a:effectLst>
        </p:spPr>
        <p:txBody>
          <a:bodyPr wrap="none" lIns="1606747265" tIns="1606747265" rIns="1606747265" bIns="1606747265" anchor="ctr"/>
          <a:lstStyle/>
          <a:p>
            <a:pPr algn="ctr" eaLnBrk="0" hangingPunct="0">
              <a:defRPr/>
            </a:pPr>
            <a:r>
              <a:rPr lang="en-US" sz="900" b="0">
                <a:latin typeface="Arial" charset="0"/>
                <a:ea typeface="ＭＳ Ｐゴシック" charset="-128"/>
                <a:cs typeface="ＭＳ Ｐゴシック" charset="-128"/>
              </a:rPr>
              <a:t>66</a:t>
            </a:r>
          </a:p>
        </p:txBody>
      </p:sp>
      <p:sp>
        <p:nvSpPr>
          <p:cNvPr id="188544" name="Line 128"/>
          <p:cNvSpPr>
            <a:spLocks noChangeShapeType="1"/>
          </p:cNvSpPr>
          <p:nvPr/>
        </p:nvSpPr>
        <p:spPr bwMode="auto">
          <a:xfrm flipV="1">
            <a:off x="4778375" y="5514975"/>
            <a:ext cx="146050"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545" name="Line 129"/>
          <p:cNvSpPr>
            <a:spLocks noChangeShapeType="1"/>
          </p:cNvSpPr>
          <p:nvPr/>
        </p:nvSpPr>
        <p:spPr bwMode="auto">
          <a:xfrm>
            <a:off x="4924425" y="5508625"/>
            <a:ext cx="174625" cy="107950"/>
          </a:xfrm>
          <a:prstGeom prst="line">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lIns="2147483647" tIns="2147483647" rIns="2147483647" bIns="2147483647" anchor="ctr"/>
          <a:lstStyle/>
          <a:p>
            <a:pPr>
              <a:defRPr/>
            </a:pPr>
            <a:endParaRPr lang="en-US">
              <a:ea typeface="+mn-ea"/>
              <a:cs typeface="+mn-cs"/>
            </a:endParaRPr>
          </a:p>
        </p:txBody>
      </p:sp>
      <p:sp>
        <p:nvSpPr>
          <p:cNvPr id="188546" name="Rectangle 130"/>
          <p:cNvSpPr>
            <a:spLocks noChangeArrowheads="1"/>
          </p:cNvSpPr>
          <p:nvPr/>
        </p:nvSpPr>
        <p:spPr bwMode="auto">
          <a:xfrm>
            <a:off x="5838825" y="5254625"/>
            <a:ext cx="2178050" cy="42863"/>
          </a:xfrm>
          <a:prstGeom prst="rect">
            <a:avLst/>
          </a:prstGeom>
          <a:solidFill>
            <a:srgbClr val="E6E6E6"/>
          </a:solidFill>
          <a:ln w="9525">
            <a:noFill/>
            <a:miter lim="800000"/>
            <a:headEnd/>
            <a:tailEnd/>
          </a:ln>
          <a:effectLst>
            <a:outerShdw blurRad="63500" dist="38099" dir="2700000" algn="ctr" rotWithShape="0">
              <a:srgbClr val="000000">
                <a:alpha val="74998"/>
              </a:srgbClr>
            </a:outerShdw>
          </a:effectLst>
        </p:spPr>
        <p:txBody>
          <a:bodyPr wrap="none" anchor="ctr"/>
          <a:lstStyle/>
          <a:p>
            <a:pPr>
              <a:defRPr/>
            </a:pPr>
            <a:endParaRPr lang="en-US">
              <a:ea typeface="+mn-ea"/>
              <a:cs typeface="+mn-cs"/>
            </a:endParaRPr>
          </a:p>
        </p:txBody>
      </p:sp>
      <p:sp>
        <p:nvSpPr>
          <p:cNvPr id="188547" name="AutoShape 131"/>
          <p:cNvSpPr>
            <a:spLocks noChangeArrowheads="1"/>
          </p:cNvSpPr>
          <p:nvPr/>
        </p:nvSpPr>
        <p:spPr bwMode="auto">
          <a:xfrm>
            <a:off x="6194425" y="5176838"/>
            <a:ext cx="1000125" cy="220662"/>
          </a:xfrm>
          <a:prstGeom prst="roundRect">
            <a:avLst>
              <a:gd name="adj" fmla="val 16667"/>
            </a:avLst>
          </a:prstGeom>
          <a:solidFill>
            <a:srgbClr val="FF8000"/>
          </a:solidFill>
          <a:ln w="9525">
            <a:noFill/>
            <a:round/>
            <a:headEnd/>
            <a:tailEnd/>
          </a:ln>
          <a:effectLst>
            <a:outerShdw blurRad="63500" dist="38099" dir="2700000" algn="ctr" rotWithShape="0">
              <a:srgbClr val="000000">
                <a:alpha val="74998"/>
              </a:srgbClr>
            </a:outerShdw>
          </a:effectLst>
        </p:spPr>
        <p:txBody>
          <a:bodyPr wrap="none" anchor="ctr"/>
          <a:lstStyle/>
          <a:p>
            <a:pPr algn="ctr" eaLnBrk="0" hangingPunct="0">
              <a:defRPr/>
            </a:pPr>
            <a:endParaRPr lang="en-US" sz="1400" b="0">
              <a:latin typeface="Arial" charset="0"/>
              <a:ea typeface="ＭＳ Ｐゴシック" charset="-128"/>
              <a:cs typeface="ＭＳ Ｐゴシック" charset="-128"/>
            </a:endParaRPr>
          </a:p>
        </p:txBody>
      </p:sp>
      <p:sp>
        <p:nvSpPr>
          <p:cNvPr id="188548" name="Rectangle 132"/>
          <p:cNvSpPr>
            <a:spLocks noChangeArrowheads="1"/>
          </p:cNvSpPr>
          <p:nvPr/>
        </p:nvSpPr>
        <p:spPr bwMode="auto">
          <a:xfrm>
            <a:off x="5864225" y="5637213"/>
            <a:ext cx="1890713" cy="52387"/>
          </a:xfrm>
          <a:prstGeom prst="rect">
            <a:avLst/>
          </a:prstGeom>
          <a:solidFill>
            <a:srgbClr val="E6E6E6"/>
          </a:solidFill>
          <a:ln w="9525">
            <a:noFill/>
            <a:miter lim="800000"/>
            <a:headEnd/>
            <a:tailEnd/>
          </a:ln>
          <a:effectLst>
            <a:outerShdw blurRad="63500" dist="38099" dir="2700000" algn="ctr" rotWithShape="0">
              <a:srgbClr val="000000">
                <a:alpha val="74998"/>
              </a:srgbClr>
            </a:outerShdw>
          </a:effectLst>
        </p:spPr>
        <p:txBody>
          <a:bodyPr wrap="none" anchor="ctr"/>
          <a:lstStyle/>
          <a:p>
            <a:pPr>
              <a:defRPr/>
            </a:pPr>
            <a:endParaRPr lang="en-US">
              <a:ea typeface="+mn-ea"/>
              <a:cs typeface="+mn-cs"/>
            </a:endParaRPr>
          </a:p>
        </p:txBody>
      </p:sp>
      <p:grpSp>
        <p:nvGrpSpPr>
          <p:cNvPr id="177224" name="Group 133"/>
          <p:cNvGrpSpPr>
            <a:grpSpLocks/>
          </p:cNvGrpSpPr>
          <p:nvPr/>
        </p:nvGrpSpPr>
        <p:grpSpPr bwMode="auto">
          <a:xfrm>
            <a:off x="6219825" y="5559425"/>
            <a:ext cx="601663" cy="220663"/>
            <a:chOff x="3673" y="2678"/>
            <a:chExt cx="379" cy="139"/>
          </a:xfrm>
        </p:grpSpPr>
        <p:sp>
          <p:nvSpPr>
            <p:cNvPr id="188550" name="AutoShape 134"/>
            <p:cNvSpPr>
              <a:spLocks noChangeArrowheads="1"/>
            </p:cNvSpPr>
            <p:nvPr/>
          </p:nvSpPr>
          <p:spPr bwMode="auto">
            <a:xfrm>
              <a:off x="3673" y="2678"/>
              <a:ext cx="358" cy="139"/>
            </a:xfrm>
            <a:prstGeom prst="roundRect">
              <a:avLst>
                <a:gd name="adj" fmla="val 16667"/>
              </a:avLst>
            </a:prstGeom>
            <a:solidFill>
              <a:srgbClr val="FF8000"/>
            </a:solidFill>
            <a:ln w="9525">
              <a:noFill/>
              <a:round/>
              <a:headEnd/>
              <a:tailEnd/>
            </a:ln>
            <a:effectLst>
              <a:outerShdw blurRad="63500" dist="38099" dir="2700000" algn="ctr" rotWithShape="0">
                <a:srgbClr val="000000">
                  <a:alpha val="74998"/>
                </a:srgbClr>
              </a:outerShdw>
            </a:effectLst>
          </p:spPr>
          <p:txBody>
            <a:bodyPr wrap="none" anchor="ctr"/>
            <a:lstStyle/>
            <a:p>
              <a:pPr algn="ctr" eaLnBrk="0" hangingPunct="0">
                <a:defRPr/>
              </a:pPr>
              <a:endParaRPr lang="en-US" sz="1400" b="0">
                <a:latin typeface="Arial" charset="0"/>
                <a:ea typeface="ＭＳ Ｐゴシック" charset="-128"/>
                <a:cs typeface="ＭＳ Ｐゴシック" charset="-128"/>
              </a:endParaRPr>
            </a:p>
          </p:txBody>
        </p:sp>
        <p:grpSp>
          <p:nvGrpSpPr>
            <p:cNvPr id="177240" name="Group 135"/>
            <p:cNvGrpSpPr>
              <a:grpSpLocks/>
            </p:cNvGrpSpPr>
            <p:nvPr/>
          </p:nvGrpSpPr>
          <p:grpSpPr bwMode="auto">
            <a:xfrm flipH="1">
              <a:off x="4019" y="2680"/>
              <a:ext cx="33" cy="134"/>
              <a:chOff x="3977" y="1485"/>
              <a:chExt cx="33" cy="134"/>
            </a:xfrm>
          </p:grpSpPr>
          <p:sp>
            <p:nvSpPr>
              <p:cNvPr id="177241" name="AutoShape 136"/>
              <p:cNvSpPr>
                <a:spLocks noChangeArrowheads="1"/>
              </p:cNvSpPr>
              <p:nvPr/>
            </p:nvSpPr>
            <p:spPr bwMode="auto">
              <a:xfrm rot="-5400000">
                <a:off x="3982" y="1486"/>
                <a:ext cx="30" cy="27"/>
              </a:xfrm>
              <a:prstGeom prst="triangle">
                <a:avLst>
                  <a:gd name="adj" fmla="val 50000"/>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7242" name="AutoShape 137"/>
              <p:cNvSpPr>
                <a:spLocks noChangeArrowheads="1"/>
              </p:cNvSpPr>
              <p:nvPr/>
            </p:nvSpPr>
            <p:spPr bwMode="auto">
              <a:xfrm rot="-5400000">
                <a:off x="3978" y="1520"/>
                <a:ext cx="30" cy="27"/>
              </a:xfrm>
              <a:prstGeom prst="triangle">
                <a:avLst>
                  <a:gd name="adj" fmla="val 50000"/>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7243" name="AutoShape 138"/>
              <p:cNvSpPr>
                <a:spLocks noChangeArrowheads="1"/>
              </p:cNvSpPr>
              <p:nvPr/>
            </p:nvSpPr>
            <p:spPr bwMode="auto">
              <a:xfrm rot="-5400000">
                <a:off x="3976" y="1556"/>
                <a:ext cx="30" cy="27"/>
              </a:xfrm>
              <a:prstGeom prst="triangle">
                <a:avLst>
                  <a:gd name="adj" fmla="val 50000"/>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77244" name="AutoShape 139"/>
              <p:cNvSpPr>
                <a:spLocks noChangeArrowheads="1"/>
              </p:cNvSpPr>
              <p:nvPr/>
            </p:nvSpPr>
            <p:spPr bwMode="auto">
              <a:xfrm rot="-5400000">
                <a:off x="3980" y="1590"/>
                <a:ext cx="30" cy="27"/>
              </a:xfrm>
              <a:prstGeom prst="triangle">
                <a:avLst>
                  <a:gd name="adj" fmla="val 50000"/>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grpSp>
      </p:grpSp>
      <p:sp>
        <p:nvSpPr>
          <p:cNvPr id="177225" name="Text Box 140"/>
          <p:cNvSpPr txBox="1">
            <a:spLocks noChangeArrowheads="1"/>
          </p:cNvSpPr>
          <p:nvPr/>
        </p:nvSpPr>
        <p:spPr bwMode="auto">
          <a:xfrm>
            <a:off x="684213" y="5118100"/>
            <a:ext cx="1657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algn="ctr"/>
            <a:r>
              <a:rPr lang="en-US" sz="1200" b="0">
                <a:latin typeface="Arial" charset="0"/>
              </a:rPr>
              <a:t>Human: NM_198686</a:t>
            </a:r>
            <a:endParaRPr lang="en-US" b="0">
              <a:latin typeface="Arial" charset="0"/>
            </a:endParaRPr>
          </a:p>
        </p:txBody>
      </p:sp>
      <p:sp>
        <p:nvSpPr>
          <p:cNvPr id="177226" name="Text Box 141"/>
          <p:cNvSpPr txBox="1">
            <a:spLocks noChangeArrowheads="1"/>
          </p:cNvSpPr>
          <p:nvPr/>
        </p:nvSpPr>
        <p:spPr bwMode="auto">
          <a:xfrm>
            <a:off x="574675" y="5540375"/>
            <a:ext cx="178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algn="ctr"/>
            <a:r>
              <a:rPr lang="en-US" sz="1200" b="0">
                <a:latin typeface="Arial" charset="0"/>
              </a:rPr>
              <a:t>Mouse: NM_134050</a:t>
            </a:r>
          </a:p>
          <a:p>
            <a:pPr algn="ctr"/>
            <a:r>
              <a:rPr lang="en-US" sz="1200" b="0">
                <a:latin typeface="Arial" charset="0"/>
              </a:rPr>
              <a:t>(</a:t>
            </a:r>
            <a:r>
              <a:rPr lang="en-US" sz="1200" b="0">
                <a:solidFill>
                  <a:srgbClr val="0000FF"/>
                </a:solidFill>
                <a:latin typeface="Arial" charset="0"/>
              </a:rPr>
              <a:t>Human: d47ccf3a53:7</a:t>
            </a:r>
            <a:r>
              <a:rPr lang="en-US" sz="1200" b="0">
                <a:latin typeface="Arial" charset="0"/>
              </a:rPr>
              <a:t>)</a:t>
            </a:r>
            <a:endParaRPr lang="en-US" b="0">
              <a:latin typeface="Arial" charset="0"/>
            </a:endParaRPr>
          </a:p>
        </p:txBody>
      </p:sp>
      <p:sp>
        <p:nvSpPr>
          <p:cNvPr id="177227" name="Text Box 143"/>
          <p:cNvSpPr txBox="1">
            <a:spLocks noChangeArrowheads="1"/>
          </p:cNvSpPr>
          <p:nvPr/>
        </p:nvSpPr>
        <p:spPr bwMode="auto">
          <a:xfrm>
            <a:off x="519113" y="1071563"/>
            <a:ext cx="1250950" cy="3667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r>
              <a:rPr lang="en-US" sz="1800" b="0">
                <a:latin typeface="Arial" charset="0"/>
              </a:rPr>
              <a:t>ZMYND11</a:t>
            </a:r>
          </a:p>
        </p:txBody>
      </p:sp>
      <p:sp>
        <p:nvSpPr>
          <p:cNvPr id="177228" name="Text Box 144"/>
          <p:cNvSpPr txBox="1">
            <a:spLocks noChangeArrowheads="1"/>
          </p:cNvSpPr>
          <p:nvPr/>
        </p:nvSpPr>
        <p:spPr bwMode="auto">
          <a:xfrm>
            <a:off x="461963" y="2811463"/>
            <a:ext cx="933450" cy="3667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r>
              <a:rPr lang="en-US" sz="1800" b="0">
                <a:latin typeface="Arial" charset="0"/>
              </a:rPr>
              <a:t>HTRA3</a:t>
            </a:r>
          </a:p>
        </p:txBody>
      </p:sp>
      <p:sp>
        <p:nvSpPr>
          <p:cNvPr id="177229" name="Text Box 145"/>
          <p:cNvSpPr txBox="1">
            <a:spLocks noChangeArrowheads="1"/>
          </p:cNvSpPr>
          <p:nvPr/>
        </p:nvSpPr>
        <p:spPr bwMode="auto">
          <a:xfrm>
            <a:off x="554038" y="4729163"/>
            <a:ext cx="908050" cy="3667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r>
              <a:rPr lang="en-US" sz="1800" b="0">
                <a:latin typeface="Arial" charset="0"/>
              </a:rPr>
              <a:t>RAB15</a:t>
            </a:r>
          </a:p>
        </p:txBody>
      </p:sp>
      <p:sp>
        <p:nvSpPr>
          <p:cNvPr id="177230" name="CasellaDiTesto 7"/>
          <p:cNvSpPr txBox="1">
            <a:spLocks noChangeArrowheads="1"/>
          </p:cNvSpPr>
          <p:nvPr/>
        </p:nvSpPr>
        <p:spPr bwMode="auto">
          <a:xfrm>
            <a:off x="114300" y="73025"/>
            <a:ext cx="8953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algn="ctr" eaLnBrk="1" hangingPunct="1"/>
            <a:r>
              <a:rPr lang="en-US" sz="2800">
                <a:solidFill>
                  <a:srgbClr val="FF0000"/>
                </a:solidFill>
                <a:latin typeface="Calibri" charset="0"/>
              </a:rPr>
              <a:t>Detection of Iso-orthologous variants  </a:t>
            </a:r>
          </a:p>
        </p:txBody>
      </p:sp>
      <p:sp>
        <p:nvSpPr>
          <p:cNvPr id="177231" name="Text Box 147"/>
          <p:cNvSpPr txBox="1">
            <a:spLocks noChangeArrowheads="1"/>
          </p:cNvSpPr>
          <p:nvPr/>
        </p:nvSpPr>
        <p:spPr bwMode="auto">
          <a:xfrm>
            <a:off x="5467350" y="1225550"/>
            <a:ext cx="496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eaLnBrk="1" hangingPunct="1"/>
            <a:r>
              <a:rPr lang="en-US" sz="1400" b="0">
                <a:latin typeface="Calibri" charset="0"/>
              </a:rPr>
              <a:t>PHD</a:t>
            </a:r>
          </a:p>
        </p:txBody>
      </p:sp>
      <p:sp>
        <p:nvSpPr>
          <p:cNvPr id="177232" name="Text Box 148"/>
          <p:cNvSpPr txBox="1">
            <a:spLocks noChangeArrowheads="1"/>
          </p:cNvSpPr>
          <p:nvPr/>
        </p:nvSpPr>
        <p:spPr bwMode="auto">
          <a:xfrm>
            <a:off x="5873750" y="1225550"/>
            <a:ext cx="673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eaLnBrk="1" hangingPunct="1"/>
            <a:r>
              <a:rPr lang="en-US" sz="1400" b="0">
                <a:latin typeface="Calibri" charset="0"/>
              </a:rPr>
              <a:t>Bromo</a:t>
            </a:r>
          </a:p>
        </p:txBody>
      </p:sp>
      <p:sp>
        <p:nvSpPr>
          <p:cNvPr id="177233" name="Text Box 149"/>
          <p:cNvSpPr txBox="1">
            <a:spLocks noChangeArrowheads="1"/>
          </p:cNvSpPr>
          <p:nvPr/>
        </p:nvSpPr>
        <p:spPr bwMode="auto">
          <a:xfrm>
            <a:off x="6534150" y="1238250"/>
            <a:ext cx="684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eaLnBrk="1" hangingPunct="1"/>
            <a:r>
              <a:rPr lang="en-US" sz="1400" b="0">
                <a:latin typeface="Calibri" charset="0"/>
              </a:rPr>
              <a:t>PWWP</a:t>
            </a:r>
          </a:p>
        </p:txBody>
      </p:sp>
      <p:sp>
        <p:nvSpPr>
          <p:cNvPr id="177234" name="Text Box 150"/>
          <p:cNvSpPr txBox="1">
            <a:spLocks noChangeArrowheads="1"/>
          </p:cNvSpPr>
          <p:nvPr/>
        </p:nvSpPr>
        <p:spPr bwMode="auto">
          <a:xfrm>
            <a:off x="7473950" y="1212850"/>
            <a:ext cx="647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eaLnBrk="1" hangingPunct="1"/>
            <a:r>
              <a:rPr lang="en-US" sz="1400" b="0">
                <a:latin typeface="Calibri" charset="0"/>
              </a:rPr>
              <a:t>MYND</a:t>
            </a:r>
          </a:p>
        </p:txBody>
      </p:sp>
      <p:sp>
        <p:nvSpPr>
          <p:cNvPr id="177235" name="Text Box 151"/>
          <p:cNvSpPr txBox="1">
            <a:spLocks noChangeArrowheads="1"/>
          </p:cNvSpPr>
          <p:nvPr/>
        </p:nvSpPr>
        <p:spPr bwMode="auto">
          <a:xfrm>
            <a:off x="5732463" y="2949575"/>
            <a:ext cx="701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eaLnBrk="1" hangingPunct="1"/>
            <a:r>
              <a:rPr lang="en-US" sz="1400" b="0">
                <a:latin typeface="Calibri" charset="0"/>
              </a:rPr>
              <a:t>Kazal-2</a:t>
            </a:r>
          </a:p>
        </p:txBody>
      </p:sp>
      <p:sp>
        <p:nvSpPr>
          <p:cNvPr id="177236" name="Text Box 153"/>
          <p:cNvSpPr txBox="1">
            <a:spLocks noChangeArrowheads="1"/>
          </p:cNvSpPr>
          <p:nvPr/>
        </p:nvSpPr>
        <p:spPr bwMode="auto">
          <a:xfrm>
            <a:off x="6545263" y="2949575"/>
            <a:ext cx="71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eaLnBrk="1" hangingPunct="1"/>
            <a:r>
              <a:rPr lang="en-US" sz="1400" b="0">
                <a:latin typeface="Calibri" charset="0"/>
              </a:rPr>
              <a:t>Trypsin</a:t>
            </a:r>
          </a:p>
        </p:txBody>
      </p:sp>
      <p:sp>
        <p:nvSpPr>
          <p:cNvPr id="177237" name="Text Box 154"/>
          <p:cNvSpPr txBox="1">
            <a:spLocks noChangeArrowheads="1"/>
          </p:cNvSpPr>
          <p:nvPr/>
        </p:nvSpPr>
        <p:spPr bwMode="auto">
          <a:xfrm>
            <a:off x="7739063" y="2936875"/>
            <a:ext cx="468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eaLnBrk="1" hangingPunct="1"/>
            <a:r>
              <a:rPr lang="en-US" sz="1400" b="0">
                <a:latin typeface="Calibri" charset="0"/>
              </a:rPr>
              <a:t>PDZ</a:t>
            </a:r>
          </a:p>
        </p:txBody>
      </p:sp>
      <p:sp>
        <p:nvSpPr>
          <p:cNvPr id="177238" name="Text Box 155"/>
          <p:cNvSpPr txBox="1">
            <a:spLocks noChangeArrowheads="1"/>
          </p:cNvSpPr>
          <p:nvPr/>
        </p:nvSpPr>
        <p:spPr bwMode="auto">
          <a:xfrm>
            <a:off x="6235700" y="4805363"/>
            <a:ext cx="465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eaLnBrk="1" hangingPunct="1"/>
            <a:r>
              <a:rPr lang="en-US" sz="1400" b="0">
                <a:latin typeface="Calibri" charset="0"/>
              </a:rPr>
              <a:t>RAS</a:t>
            </a:r>
          </a:p>
        </p:txBody>
      </p:sp>
    </p:spTree>
    <p:extLst>
      <p:ext uri="{BB962C8B-B14F-4D97-AF65-F5344CB8AC3E}">
        <p14:creationId xmlns:p14="http://schemas.microsoft.com/office/powerpoint/2010/main" val="302459125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CasellaDiTesto 7"/>
          <p:cNvSpPr txBox="1">
            <a:spLocks noChangeArrowheads="1"/>
          </p:cNvSpPr>
          <p:nvPr/>
        </p:nvSpPr>
        <p:spPr bwMode="auto">
          <a:xfrm>
            <a:off x="114300" y="73025"/>
            <a:ext cx="89535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algn="ctr" eaLnBrk="1" hangingPunct="1"/>
            <a:r>
              <a:rPr lang="en-US" sz="2800">
                <a:solidFill>
                  <a:srgbClr val="FF0000"/>
                </a:solidFill>
                <a:latin typeface="Calibri" charset="0"/>
              </a:rPr>
              <a:t>Assessment of orthologous splicing isoforms in human and mouse orthologous genes  </a:t>
            </a:r>
          </a:p>
        </p:txBody>
      </p:sp>
      <p:sp>
        <p:nvSpPr>
          <p:cNvPr id="179202" name="Rettangolo 153"/>
          <p:cNvSpPr>
            <a:spLocks noChangeArrowheads="1"/>
          </p:cNvSpPr>
          <p:nvPr/>
        </p:nvSpPr>
        <p:spPr bwMode="auto">
          <a:xfrm>
            <a:off x="355600" y="1397000"/>
            <a:ext cx="84963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800" b="0">
                <a:latin typeface="Calibri" charset="0"/>
              </a:rPr>
              <a:t>We have performed a large-scale human-mouse gene comparison to assess orthologous splicing isoforms.  We observed an identical exon/intron structure for 32% of human and mouse orthologous genes (ISO1). This figure increased to 87% using less stringent criteria for gene structure similarity (ISO2 and ISO3). For about 13% of human annotated genes (and about 25% of the corresponding annotated transcripts) we could not identify any mouse transcripts showing sufficient similarity to be assigned as a splicing ortholog.</a:t>
            </a:r>
            <a:endParaRPr lang="en-US"/>
          </a:p>
        </p:txBody>
      </p:sp>
      <p:graphicFrame>
        <p:nvGraphicFramePr>
          <p:cNvPr id="155" name="Grafico 154"/>
          <p:cNvGraphicFramePr/>
          <p:nvPr/>
        </p:nvGraphicFramePr>
        <p:xfrm>
          <a:off x="139700" y="3321900"/>
          <a:ext cx="4103999" cy="27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6" name="Grafico 155"/>
          <p:cNvGraphicFramePr/>
          <p:nvPr/>
        </p:nvGraphicFramePr>
        <p:xfrm>
          <a:off x="4791220" y="3321900"/>
          <a:ext cx="4086080" cy="2724053"/>
        </p:xfrm>
        <a:graphic>
          <a:graphicData uri="http://schemas.openxmlformats.org/drawingml/2006/chart">
            <c:chart xmlns:c="http://schemas.openxmlformats.org/drawingml/2006/chart" xmlns:r="http://schemas.openxmlformats.org/officeDocument/2006/relationships" r:id="rId4"/>
          </a:graphicData>
        </a:graphic>
      </p:graphicFrame>
      <p:sp>
        <p:nvSpPr>
          <p:cNvPr id="2" name="Rettangolo 1"/>
          <p:cNvSpPr/>
          <p:nvPr/>
        </p:nvSpPr>
        <p:spPr>
          <a:xfrm>
            <a:off x="1498600" y="6337300"/>
            <a:ext cx="6426200" cy="461963"/>
          </a:xfrm>
          <a:prstGeom prst="rect">
            <a:avLst/>
          </a:prstGeom>
          <a:solidFill>
            <a:schemeClr val="bg2">
              <a:lumMod val="40000"/>
              <a:lumOff val="60000"/>
            </a:schemeClr>
          </a:solidFill>
        </p:spPr>
        <p:txBody>
          <a:bodyPr>
            <a:spAutoFit/>
          </a:bodyPr>
          <a:lstStyle/>
          <a:p>
            <a:pPr>
              <a:defRPr/>
            </a:pPr>
            <a:r>
              <a:rPr lang="en-US" sz="1200" b="0" dirty="0" err="1">
                <a:latin typeface="Arial"/>
                <a:cs typeface="Arial"/>
              </a:rPr>
              <a:t>Zambelli</a:t>
            </a:r>
            <a:r>
              <a:rPr lang="en-US" sz="1200" b="0" dirty="0">
                <a:latin typeface="Arial"/>
                <a:cs typeface="Arial"/>
              </a:rPr>
              <a:t> F, </a:t>
            </a:r>
            <a:r>
              <a:rPr lang="en-US" sz="1200" b="0" dirty="0" err="1">
                <a:latin typeface="Arial"/>
                <a:cs typeface="Arial"/>
              </a:rPr>
              <a:t>Pavesi</a:t>
            </a:r>
            <a:r>
              <a:rPr lang="en-US" sz="1200" b="0" dirty="0">
                <a:latin typeface="Arial"/>
                <a:cs typeface="Arial"/>
              </a:rPr>
              <a:t> G, </a:t>
            </a:r>
            <a:r>
              <a:rPr lang="en-US" sz="1200" b="0" dirty="0" err="1">
                <a:latin typeface="Arial"/>
                <a:cs typeface="Arial"/>
              </a:rPr>
              <a:t>Gissi</a:t>
            </a:r>
            <a:r>
              <a:rPr lang="en-US" sz="1200" b="0" dirty="0">
                <a:latin typeface="Arial"/>
                <a:cs typeface="Arial"/>
              </a:rPr>
              <a:t> C, Horner DS, Pesole G. Assessment of orthologous splicing isoforms in human and mouse orthologous genes. BMC Genomics. 2010 Oct 1;11:534.</a:t>
            </a:r>
          </a:p>
        </p:txBody>
      </p:sp>
    </p:spTree>
    <p:extLst>
      <p:ext uri="{BB962C8B-B14F-4D97-AF65-F5344CB8AC3E}">
        <p14:creationId xmlns:p14="http://schemas.microsoft.com/office/powerpoint/2010/main" val="113610727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49" name="Picture 2" descr="interfacci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1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10825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2" descr="interfacci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47756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2" descr="interfacci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3099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ChangeArrowheads="1"/>
          </p:cNvSpPr>
          <p:nvPr>
            <p:ph type="title"/>
          </p:nvPr>
        </p:nvSpPr>
        <p:spPr>
          <a:xfrm>
            <a:off x="0" y="363538"/>
            <a:ext cx="9144000" cy="561975"/>
          </a:xfrm>
        </p:spPr>
        <p:txBody>
          <a:bodyPr/>
          <a:lstStyle/>
          <a:p>
            <a:pPr algn="ctr">
              <a:lnSpc>
                <a:spcPct val="100000"/>
              </a:lnSpc>
            </a:pPr>
            <a:r>
              <a:rPr lang="it-IT" sz="3200" i="0" dirty="0">
                <a:solidFill>
                  <a:srgbClr val="FF0000"/>
                </a:solidFill>
                <a:latin typeface="Calibri" charset="0"/>
                <a:ea typeface="ＭＳ Ｐゴシック" charset="0"/>
                <a:cs typeface="ＭＳ Ｐゴシック" charset="0"/>
              </a:rPr>
              <a:t>Application </a:t>
            </a:r>
            <a:r>
              <a:rPr lang="it-IT" sz="3200" i="0" dirty="0" err="1">
                <a:solidFill>
                  <a:srgbClr val="FF0000"/>
                </a:solidFill>
                <a:latin typeface="Calibri" charset="0"/>
                <a:ea typeface="ＭＳ Ｐゴシック" charset="0"/>
                <a:cs typeface="ＭＳ Ｐゴシック" charset="0"/>
              </a:rPr>
              <a:t>Example</a:t>
            </a:r>
            <a:r>
              <a:rPr lang="it-IT" sz="3200" i="0" dirty="0">
                <a:solidFill>
                  <a:srgbClr val="FF0000"/>
                </a:solidFill>
                <a:latin typeface="Calibri" charset="0"/>
                <a:ea typeface="ＭＳ Ｐゴシック" charset="0"/>
                <a:cs typeface="ＭＳ Ｐゴシック" charset="0"/>
              </a:rPr>
              <a:t>: </a:t>
            </a:r>
            <a:br>
              <a:rPr lang="it-IT" sz="3200" i="0" dirty="0">
                <a:solidFill>
                  <a:srgbClr val="FF0000"/>
                </a:solidFill>
                <a:latin typeface="Calibri" charset="0"/>
                <a:ea typeface="ＭＳ Ｐゴシック" charset="0"/>
                <a:cs typeface="ＭＳ Ｐゴシック" charset="0"/>
              </a:rPr>
            </a:br>
            <a:r>
              <a:rPr lang="it-IT" sz="3200" i="0" dirty="0" err="1">
                <a:solidFill>
                  <a:srgbClr val="FF0000"/>
                </a:solidFill>
                <a:latin typeface="Calibri" charset="0"/>
                <a:ea typeface="ＭＳ Ｐゴシック" charset="0"/>
                <a:cs typeface="ＭＳ Ｐゴシック" charset="0"/>
              </a:rPr>
              <a:t>evolutionary</a:t>
            </a:r>
            <a:r>
              <a:rPr lang="it-IT" sz="3200" i="0" dirty="0">
                <a:solidFill>
                  <a:srgbClr val="FF0000"/>
                </a:solidFill>
                <a:latin typeface="Calibri" charset="0"/>
                <a:ea typeface="ＭＳ Ｐゴシック" charset="0"/>
                <a:cs typeface="ＭＳ Ｐゴシック" charset="0"/>
              </a:rPr>
              <a:t> </a:t>
            </a:r>
            <a:r>
              <a:rPr lang="it-IT" sz="3200" i="0" dirty="0" err="1">
                <a:solidFill>
                  <a:srgbClr val="FF0000"/>
                </a:solidFill>
                <a:latin typeface="Calibri" charset="0"/>
                <a:ea typeface="ＭＳ Ｐゴシック" charset="0"/>
                <a:cs typeface="ＭＳ Ｐゴシック" charset="0"/>
              </a:rPr>
              <a:t>history</a:t>
            </a:r>
            <a:r>
              <a:rPr lang="it-IT" sz="3200" i="0" dirty="0">
                <a:solidFill>
                  <a:srgbClr val="FF0000"/>
                </a:solidFill>
                <a:latin typeface="Calibri" charset="0"/>
                <a:ea typeface="ＭＳ Ｐゴシック" charset="0"/>
                <a:cs typeface="ＭＳ Ｐゴシック" charset="0"/>
              </a:rPr>
              <a:t> of EEF2 </a:t>
            </a:r>
            <a:r>
              <a:rPr lang="it-IT" sz="3200" i="0" dirty="0" err="1">
                <a:solidFill>
                  <a:srgbClr val="FF0000"/>
                </a:solidFill>
                <a:latin typeface="Calibri" charset="0"/>
                <a:ea typeface="ＭＳ Ｐゴシック" charset="0"/>
                <a:cs typeface="ＭＳ Ｐゴシック" charset="0"/>
              </a:rPr>
              <a:t>orthologs</a:t>
            </a:r>
            <a:r>
              <a:rPr lang="it-IT" sz="3200" i="0" dirty="0">
                <a:latin typeface="Calibri" charset="0"/>
                <a:ea typeface="ＭＳ Ｐゴシック" charset="0"/>
                <a:cs typeface="ＭＳ Ｐゴシック" charset="0"/>
              </a:rPr>
              <a:t> </a:t>
            </a:r>
          </a:p>
        </p:txBody>
      </p:sp>
      <p:pic>
        <p:nvPicPr>
          <p:cNvPr id="187394" name="Picture 3" descr="ee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216025"/>
            <a:ext cx="8785225"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4" name="Picture 4"/>
          <p:cNvPicPr>
            <a:picLocks noChangeAspect="1" noChangeArrowheads="1"/>
          </p:cNvPicPr>
          <p:nvPr/>
        </p:nvPicPr>
        <p:blipFill>
          <a:blip r:embed="rId4"/>
          <a:srcRect/>
          <a:stretch>
            <a:fillRect/>
          </a:stretch>
        </p:blipFill>
        <p:spPr bwMode="auto">
          <a:xfrm>
            <a:off x="1600200" y="5029200"/>
            <a:ext cx="6172200" cy="1752600"/>
          </a:xfrm>
          <a:prstGeom prst="rect">
            <a:avLst/>
          </a:prstGeom>
          <a:noFill/>
          <a:ln w="9525">
            <a:solidFill>
              <a:srgbClr val="FF6FCF"/>
            </a:solidFill>
            <a:miter lim="800000"/>
            <a:headEnd/>
            <a:tailEnd/>
          </a:ln>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52366728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ChangeArrowheads="1"/>
          </p:cNvSpPr>
          <p:nvPr>
            <p:ph type="title"/>
          </p:nvPr>
        </p:nvSpPr>
        <p:spPr>
          <a:xfrm>
            <a:off x="152400" y="63500"/>
            <a:ext cx="8826500" cy="836613"/>
          </a:xfrm>
        </p:spPr>
        <p:txBody>
          <a:bodyPr/>
          <a:lstStyle/>
          <a:p>
            <a:pPr algn="ctr">
              <a:lnSpc>
                <a:spcPct val="100000"/>
              </a:lnSpc>
            </a:pPr>
            <a:r>
              <a:rPr lang="it-IT" sz="3200" dirty="0">
                <a:solidFill>
                  <a:srgbClr val="FF0000"/>
                </a:solidFill>
                <a:latin typeface="Calibri" charset="0"/>
                <a:ea typeface="ＭＳ Ｐゴシック" charset="0"/>
                <a:cs typeface="ＭＳ Ｐゴシック" charset="0"/>
              </a:rPr>
              <a:t>Application </a:t>
            </a:r>
            <a:r>
              <a:rPr lang="it-IT" sz="3200" dirty="0" err="1">
                <a:solidFill>
                  <a:srgbClr val="FF0000"/>
                </a:solidFill>
                <a:latin typeface="Calibri" charset="0"/>
                <a:ea typeface="ＭＳ Ｐゴシック" charset="0"/>
                <a:cs typeface="ＭＳ Ｐゴシック" charset="0"/>
              </a:rPr>
              <a:t>Example</a:t>
            </a:r>
            <a:r>
              <a:rPr lang="it-IT" sz="3200" dirty="0">
                <a:solidFill>
                  <a:srgbClr val="FF0000"/>
                </a:solidFill>
                <a:latin typeface="Calibri" charset="0"/>
                <a:ea typeface="ＭＳ Ｐゴシック" charset="0"/>
                <a:cs typeface="ＭＳ Ｐゴシック" charset="0"/>
              </a:rPr>
              <a:t>: </a:t>
            </a:r>
            <a:br>
              <a:rPr lang="it-IT" sz="3200" dirty="0">
                <a:solidFill>
                  <a:srgbClr val="FF0000"/>
                </a:solidFill>
                <a:latin typeface="Calibri" charset="0"/>
                <a:ea typeface="ＭＳ Ｐゴシック" charset="0"/>
                <a:cs typeface="ＭＳ Ｐゴシック" charset="0"/>
              </a:rPr>
            </a:br>
            <a:r>
              <a:rPr lang="it-IT" sz="3200" dirty="0">
                <a:solidFill>
                  <a:srgbClr val="FF0000"/>
                </a:solidFill>
                <a:latin typeface="Calibri" charset="0"/>
                <a:ea typeface="ＭＳ Ｐゴシック" charset="0"/>
                <a:cs typeface="ＭＳ Ｐゴシック" charset="0"/>
              </a:rPr>
              <a:t>human MET13 family </a:t>
            </a:r>
            <a:r>
              <a:rPr lang="it-IT" sz="3200" dirty="0" err="1">
                <a:solidFill>
                  <a:srgbClr val="FF0000"/>
                </a:solidFill>
                <a:latin typeface="Calibri" charset="0"/>
                <a:ea typeface="ＭＳ Ｐゴシック" charset="0"/>
                <a:cs typeface="ＭＳ Ｐゴシック" charset="0"/>
              </a:rPr>
              <a:t>members</a:t>
            </a:r>
            <a:r>
              <a:rPr lang="it-IT" sz="3200" dirty="0">
                <a:solidFill>
                  <a:srgbClr val="FF0000"/>
                </a:solidFill>
                <a:latin typeface="Calibri" charset="0"/>
                <a:ea typeface="ＭＳ Ｐゴシック" charset="0"/>
                <a:cs typeface="ＭＳ Ｐゴシック" charset="0"/>
              </a:rPr>
              <a:t> </a:t>
            </a:r>
            <a:r>
              <a:rPr lang="it-IT" sz="3200" dirty="0" err="1">
                <a:solidFill>
                  <a:srgbClr val="FF0000"/>
                </a:solidFill>
                <a:latin typeface="Calibri" charset="0"/>
                <a:ea typeface="ＭＳ Ｐゴシック" charset="0"/>
                <a:cs typeface="ＭＳ Ｐゴシック" charset="0"/>
              </a:rPr>
              <a:t>history</a:t>
            </a:r>
            <a:r>
              <a:rPr lang="it-IT" sz="3200" dirty="0">
                <a:latin typeface="Calibri" charset="0"/>
                <a:ea typeface="ＭＳ Ｐゴシック" charset="0"/>
                <a:cs typeface="ＭＳ Ｐゴシック" charset="0"/>
              </a:rPr>
              <a:t> </a:t>
            </a:r>
          </a:p>
        </p:txBody>
      </p:sp>
      <p:pic>
        <p:nvPicPr>
          <p:cNvPr id="189442" name="Picture 3" descr="met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077913"/>
            <a:ext cx="8320088" cy="514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0239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368300"/>
            <a:ext cx="8229600" cy="419100"/>
          </a:xfrm>
        </p:spPr>
        <p:txBody>
          <a:bodyPr/>
          <a:lstStyle/>
          <a:p>
            <a:r>
              <a:rPr lang="en-US" sz="3600" dirty="0" smtClean="0">
                <a:solidFill>
                  <a:srgbClr val="FF0000"/>
                </a:solidFill>
                <a:latin typeface="+mj-lt"/>
              </a:rPr>
              <a:t>Sequencing data explosion</a:t>
            </a:r>
            <a:endParaRPr lang="en-US" sz="3600" dirty="0">
              <a:solidFill>
                <a:srgbClr val="FF0000"/>
              </a:solidFill>
              <a:latin typeface="+mj-lt"/>
            </a:endParaRPr>
          </a:p>
        </p:txBody>
      </p:sp>
      <p:pic>
        <p:nvPicPr>
          <p:cNvPr id="10"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1015577"/>
            <a:ext cx="5308600" cy="522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27481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5"/>
          <p:cNvSpPr>
            <a:spLocks noGrp="1" noChangeArrowheads="1"/>
          </p:cNvSpPr>
          <p:nvPr>
            <p:ph type="title"/>
          </p:nvPr>
        </p:nvSpPr>
        <p:spPr>
          <a:xfrm>
            <a:off x="342900" y="165100"/>
            <a:ext cx="7772400" cy="889000"/>
          </a:xfrm>
        </p:spPr>
        <p:txBody>
          <a:bodyPr/>
          <a:lstStyle/>
          <a:p>
            <a:pPr algn="ctr" eaLnBrk="1" hangingPunct="1"/>
            <a:r>
              <a:rPr lang="es-ES" sz="3200" b="1" i="0">
                <a:solidFill>
                  <a:srgbClr val="FF0000"/>
                </a:solidFill>
                <a:latin typeface="Trebuchet MS" charset="0"/>
                <a:ea typeface="ＭＳ Ｐゴシック" charset="0"/>
                <a:cs typeface="ＭＳ Ｐゴシック" charset="0"/>
              </a:rPr>
              <a:t>Conclusions</a:t>
            </a:r>
            <a:endParaRPr lang="es-ES" sz="3200">
              <a:latin typeface="Trebuchet MS" charset="0"/>
              <a:ea typeface="ＭＳ Ｐゴシック" charset="0"/>
              <a:cs typeface="ＭＳ Ｐゴシック" charset="0"/>
            </a:endParaRPr>
          </a:p>
        </p:txBody>
      </p:sp>
      <p:grpSp>
        <p:nvGrpSpPr>
          <p:cNvPr id="2" name="Gruppo 11"/>
          <p:cNvGrpSpPr>
            <a:grpSpLocks/>
          </p:cNvGrpSpPr>
          <p:nvPr/>
        </p:nvGrpSpPr>
        <p:grpSpPr bwMode="auto">
          <a:xfrm>
            <a:off x="846138" y="1447800"/>
            <a:ext cx="7827962" cy="830263"/>
            <a:chOff x="845820" y="1447800"/>
            <a:chExt cx="7704878" cy="830997"/>
          </a:xfrm>
        </p:grpSpPr>
        <p:sp>
          <p:nvSpPr>
            <p:cNvPr id="9" name="Ovale 8"/>
            <p:cNvSpPr/>
            <p:nvPr/>
          </p:nvSpPr>
          <p:spPr bwMode="auto">
            <a:xfrm>
              <a:off x="845820" y="1516380"/>
              <a:ext cx="576580" cy="462280"/>
            </a:xfrm>
            <a:prstGeom prst="ellipse">
              <a:avLst/>
            </a:prstGeom>
            <a:solidFill>
              <a:srgbClr val="3366FF"/>
            </a:solidFill>
            <a:ln w="9525" cap="flat" cmpd="sng" algn="ctr">
              <a:solidFill>
                <a:schemeClr val="tx1"/>
              </a:solidFill>
              <a:prstDash val="solid"/>
              <a:round/>
              <a:headEnd type="none" w="med" len="med"/>
              <a:tailEnd type="none" w="med" len="med"/>
            </a:ln>
            <a:effectLst/>
            <a:scene3d>
              <a:camera prst="orthographicFront"/>
              <a:lightRig rig="threePt" dir="t"/>
            </a:scene3d>
            <a:sp3d>
              <a:bevelT w="101600" prst="riblet"/>
            </a:sp3d>
          </p:spPr>
          <p:txBody>
            <a:bodyPr/>
            <a:lstStyle/>
            <a:p>
              <a:pPr algn="just" eaLnBrk="0" hangingPunct="0">
                <a:defRPr/>
              </a:pPr>
              <a:endParaRPr lang="en-US">
                <a:solidFill>
                  <a:schemeClr val="bg1"/>
                </a:solidFill>
                <a:latin typeface="Arial Rounded MT Bold" pitchFamily="-65" charset="0"/>
                <a:ea typeface="+mn-ea"/>
                <a:cs typeface="+mn-cs"/>
              </a:endParaRPr>
            </a:p>
          </p:txBody>
        </p:sp>
        <p:sp>
          <p:nvSpPr>
            <p:cNvPr id="191509" name="CasellaDiTesto 10"/>
            <p:cNvSpPr txBox="1">
              <a:spLocks noChangeArrowheads="1"/>
            </p:cNvSpPr>
            <p:nvPr/>
          </p:nvSpPr>
          <p:spPr bwMode="auto">
            <a:xfrm>
              <a:off x="1676400" y="1447800"/>
              <a:ext cx="68742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algn="just" eaLnBrk="1" hangingPunct="1"/>
              <a:r>
                <a:rPr lang="en-US" b="0">
                  <a:latin typeface="Arial" charset="0"/>
                  <a:cs typeface="Arial" charset="0"/>
                </a:rPr>
                <a:t>The gene concept needs to be drastically revised</a:t>
              </a:r>
            </a:p>
            <a:p>
              <a:pPr algn="just" eaLnBrk="1" hangingPunct="1"/>
              <a:endParaRPr lang="en-US" b="0">
                <a:latin typeface="Arial" charset="0"/>
                <a:cs typeface="Arial" charset="0"/>
              </a:endParaRPr>
            </a:p>
          </p:txBody>
        </p:sp>
      </p:grpSp>
      <p:grpSp>
        <p:nvGrpSpPr>
          <p:cNvPr id="3" name="Gruppo 12"/>
          <p:cNvGrpSpPr>
            <a:grpSpLocks/>
          </p:cNvGrpSpPr>
          <p:nvPr/>
        </p:nvGrpSpPr>
        <p:grpSpPr bwMode="auto">
          <a:xfrm>
            <a:off x="833438" y="2311400"/>
            <a:ext cx="7713662" cy="1200150"/>
            <a:chOff x="845820" y="1447800"/>
            <a:chExt cx="7713979" cy="1200328"/>
          </a:xfrm>
        </p:grpSpPr>
        <p:sp>
          <p:nvSpPr>
            <p:cNvPr id="14" name="Ovale 13"/>
            <p:cNvSpPr/>
            <p:nvPr/>
          </p:nvSpPr>
          <p:spPr bwMode="auto">
            <a:xfrm>
              <a:off x="845820" y="1516380"/>
              <a:ext cx="576580" cy="462280"/>
            </a:xfrm>
            <a:prstGeom prst="ellipse">
              <a:avLst/>
            </a:prstGeom>
            <a:solidFill>
              <a:srgbClr val="3366FF"/>
            </a:solidFill>
            <a:ln w="9525" cap="flat" cmpd="sng" algn="ctr">
              <a:solidFill>
                <a:schemeClr val="tx1"/>
              </a:solidFill>
              <a:prstDash val="solid"/>
              <a:round/>
              <a:headEnd type="none" w="med" len="med"/>
              <a:tailEnd type="none" w="med" len="med"/>
            </a:ln>
            <a:effectLst/>
            <a:scene3d>
              <a:camera prst="orthographicFront"/>
              <a:lightRig rig="threePt" dir="t"/>
            </a:scene3d>
            <a:sp3d>
              <a:bevelT w="101600" prst="riblet"/>
            </a:sp3d>
          </p:spPr>
          <p:txBody>
            <a:bodyPr/>
            <a:lstStyle/>
            <a:p>
              <a:pPr algn="just" eaLnBrk="0" hangingPunct="0">
                <a:defRPr/>
              </a:pPr>
              <a:endParaRPr lang="en-US">
                <a:latin typeface="Arial Rounded MT Bold" pitchFamily="-65" charset="0"/>
                <a:ea typeface="+mn-ea"/>
                <a:cs typeface="+mn-cs"/>
              </a:endParaRPr>
            </a:p>
          </p:txBody>
        </p:sp>
        <p:sp>
          <p:nvSpPr>
            <p:cNvPr id="191505" name="CasellaDiTesto 14"/>
            <p:cNvSpPr txBox="1">
              <a:spLocks noChangeArrowheads="1"/>
            </p:cNvSpPr>
            <p:nvPr/>
          </p:nvSpPr>
          <p:spPr bwMode="auto">
            <a:xfrm>
              <a:off x="1676400" y="1447800"/>
              <a:ext cx="6883399"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algn="just" eaLnBrk="1" hangingPunct="1"/>
              <a:r>
                <a:rPr lang="en-US" b="0">
                  <a:latin typeface="Arial" charset="0"/>
                  <a:cs typeface="Arial" charset="0"/>
                </a:rPr>
                <a:t>one gene </a:t>
              </a:r>
              <a:r>
                <a:rPr lang="en-US" b="0">
                  <a:latin typeface="Wingdings" charset="0"/>
                  <a:cs typeface="Wingdings" charset="0"/>
                </a:rPr>
                <a:t></a:t>
              </a:r>
              <a:r>
                <a:rPr lang="en-US" b="0">
                  <a:latin typeface="Arial" charset="0"/>
                  <a:cs typeface="Arial" charset="0"/>
                </a:rPr>
                <a:t> many transcripts (coding and non coding) </a:t>
              </a:r>
              <a:r>
                <a:rPr lang="en-US" b="0">
                  <a:latin typeface="Wingdings" charset="0"/>
                  <a:cs typeface="Wingdings" charset="0"/>
                </a:rPr>
                <a:t></a:t>
              </a:r>
              <a:r>
                <a:rPr lang="en-US" b="0">
                  <a:latin typeface="Arial" charset="0"/>
                  <a:cs typeface="Arial" charset="0"/>
                </a:rPr>
                <a:t> many proteins or other ncRNAs</a:t>
              </a:r>
            </a:p>
            <a:p>
              <a:pPr algn="just" eaLnBrk="1" hangingPunct="1"/>
              <a:endParaRPr lang="en-US" b="0">
                <a:latin typeface="Arial" charset="0"/>
                <a:cs typeface="Arial" charset="0"/>
              </a:endParaRPr>
            </a:p>
          </p:txBody>
        </p:sp>
      </p:grpSp>
      <p:grpSp>
        <p:nvGrpSpPr>
          <p:cNvPr id="4" name="Gruppo 15"/>
          <p:cNvGrpSpPr>
            <a:grpSpLocks/>
          </p:cNvGrpSpPr>
          <p:nvPr/>
        </p:nvGrpSpPr>
        <p:grpSpPr bwMode="auto">
          <a:xfrm>
            <a:off x="846138" y="3352800"/>
            <a:ext cx="7548562" cy="1200150"/>
            <a:chOff x="845820" y="1447800"/>
            <a:chExt cx="7548881" cy="1200328"/>
          </a:xfrm>
        </p:grpSpPr>
        <p:sp>
          <p:nvSpPr>
            <p:cNvPr id="17" name="Ovale 16"/>
            <p:cNvSpPr/>
            <p:nvPr/>
          </p:nvSpPr>
          <p:spPr bwMode="auto">
            <a:xfrm>
              <a:off x="845820" y="1516380"/>
              <a:ext cx="576580" cy="462280"/>
            </a:xfrm>
            <a:prstGeom prst="ellipse">
              <a:avLst/>
            </a:prstGeom>
            <a:solidFill>
              <a:srgbClr val="3366FF"/>
            </a:solidFill>
            <a:ln w="9525" cap="flat" cmpd="sng" algn="ctr">
              <a:solidFill>
                <a:schemeClr val="tx1"/>
              </a:solidFill>
              <a:prstDash val="solid"/>
              <a:round/>
              <a:headEnd type="none" w="med" len="med"/>
              <a:tailEnd type="none" w="med" len="med"/>
            </a:ln>
            <a:effectLst/>
            <a:scene3d>
              <a:camera prst="orthographicFront"/>
              <a:lightRig rig="threePt" dir="t"/>
            </a:scene3d>
            <a:sp3d>
              <a:bevelT w="101600" prst="riblet"/>
            </a:sp3d>
          </p:spPr>
          <p:txBody>
            <a:bodyPr/>
            <a:lstStyle/>
            <a:p>
              <a:pPr algn="just" eaLnBrk="0" hangingPunct="0">
                <a:defRPr/>
              </a:pPr>
              <a:endParaRPr lang="en-US">
                <a:latin typeface="Arial Rounded MT Bold" pitchFamily="-65" charset="0"/>
                <a:ea typeface="+mn-ea"/>
                <a:cs typeface="+mn-cs"/>
              </a:endParaRPr>
            </a:p>
          </p:txBody>
        </p:sp>
        <p:sp>
          <p:nvSpPr>
            <p:cNvPr id="191501" name="CasellaDiTesto 17"/>
            <p:cNvSpPr txBox="1">
              <a:spLocks noChangeArrowheads="1"/>
            </p:cNvSpPr>
            <p:nvPr/>
          </p:nvSpPr>
          <p:spPr bwMode="auto">
            <a:xfrm>
              <a:off x="1676401" y="1447800"/>
              <a:ext cx="67183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algn="just" eaLnBrk="1" hangingPunct="1"/>
              <a:r>
                <a:rPr lang="en-US" b="0">
                  <a:latin typeface="Arial" charset="0"/>
                  <a:cs typeface="Arial" charset="0"/>
                </a:rPr>
                <a:t>products of the same gene may have different, often antagonist functions</a:t>
              </a:r>
            </a:p>
            <a:p>
              <a:pPr algn="just" eaLnBrk="1" hangingPunct="1"/>
              <a:endParaRPr lang="en-US" b="0">
                <a:latin typeface="Arial" charset="0"/>
                <a:cs typeface="Arial" charset="0"/>
              </a:endParaRPr>
            </a:p>
          </p:txBody>
        </p:sp>
      </p:grpSp>
      <p:grpSp>
        <p:nvGrpSpPr>
          <p:cNvPr id="5" name="Gruppo 18"/>
          <p:cNvGrpSpPr>
            <a:grpSpLocks/>
          </p:cNvGrpSpPr>
          <p:nvPr/>
        </p:nvGrpSpPr>
        <p:grpSpPr bwMode="auto">
          <a:xfrm>
            <a:off x="858838" y="4572000"/>
            <a:ext cx="7548562" cy="1938338"/>
            <a:chOff x="845820" y="1473200"/>
            <a:chExt cx="7548881" cy="1938992"/>
          </a:xfrm>
        </p:grpSpPr>
        <p:sp>
          <p:nvSpPr>
            <p:cNvPr id="20" name="Ovale 19"/>
            <p:cNvSpPr/>
            <p:nvPr/>
          </p:nvSpPr>
          <p:spPr bwMode="auto">
            <a:xfrm>
              <a:off x="845820" y="1516380"/>
              <a:ext cx="576580" cy="462280"/>
            </a:xfrm>
            <a:prstGeom prst="ellipse">
              <a:avLst/>
            </a:prstGeom>
            <a:solidFill>
              <a:srgbClr val="3366FF"/>
            </a:solidFill>
            <a:ln w="9525" cap="flat" cmpd="sng" algn="ctr">
              <a:solidFill>
                <a:schemeClr val="tx1"/>
              </a:solidFill>
              <a:prstDash val="solid"/>
              <a:round/>
              <a:headEnd type="none" w="med" len="med"/>
              <a:tailEnd type="none" w="med" len="med"/>
            </a:ln>
            <a:effectLst/>
            <a:scene3d>
              <a:camera prst="orthographicFront"/>
              <a:lightRig rig="threePt" dir="t"/>
            </a:scene3d>
            <a:sp3d>
              <a:bevelT w="101600" prst="riblet"/>
            </a:sp3d>
          </p:spPr>
          <p:txBody>
            <a:bodyPr/>
            <a:lstStyle/>
            <a:p>
              <a:pPr algn="just" eaLnBrk="0" hangingPunct="0">
                <a:defRPr/>
              </a:pPr>
              <a:endParaRPr lang="en-US">
                <a:latin typeface="Arial Rounded MT Bold" pitchFamily="-65" charset="0"/>
                <a:ea typeface="+mn-ea"/>
                <a:cs typeface="+mn-cs"/>
              </a:endParaRPr>
            </a:p>
          </p:txBody>
        </p:sp>
        <p:sp>
          <p:nvSpPr>
            <p:cNvPr id="191497" name="CasellaDiTesto 20"/>
            <p:cNvSpPr txBox="1">
              <a:spLocks noChangeArrowheads="1"/>
            </p:cNvSpPr>
            <p:nvPr/>
          </p:nvSpPr>
          <p:spPr bwMode="auto">
            <a:xfrm>
              <a:off x="1676401" y="1473200"/>
              <a:ext cx="67183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Rounded MT Bold" charset="0"/>
                  <a:ea typeface="ＭＳ Ｐゴシック" charset="0"/>
                  <a:cs typeface="ＭＳ Ｐゴシック" charset="0"/>
                </a:defRPr>
              </a:lvl1pPr>
              <a:lvl2pPr marL="742950" indent="-285750" eaLnBrk="0" hangingPunct="0">
                <a:defRPr sz="2400" b="1">
                  <a:solidFill>
                    <a:schemeClr val="tx1"/>
                  </a:solidFill>
                  <a:latin typeface="Arial Rounded MT Bold" charset="0"/>
                  <a:ea typeface="ＭＳ Ｐゴシック" charset="0"/>
                </a:defRPr>
              </a:lvl2pPr>
              <a:lvl3pPr marL="1143000" indent="-228600" eaLnBrk="0" hangingPunct="0">
                <a:defRPr sz="2400" b="1">
                  <a:solidFill>
                    <a:schemeClr val="tx1"/>
                  </a:solidFill>
                  <a:latin typeface="Arial Rounded MT Bold" charset="0"/>
                  <a:ea typeface="ＭＳ Ｐゴシック" charset="0"/>
                </a:defRPr>
              </a:lvl3pPr>
              <a:lvl4pPr marL="1600200" indent="-228600" eaLnBrk="0" hangingPunct="0">
                <a:defRPr sz="2400" b="1">
                  <a:solidFill>
                    <a:schemeClr val="tx1"/>
                  </a:solidFill>
                  <a:latin typeface="Arial Rounded MT Bold" charset="0"/>
                  <a:ea typeface="ＭＳ Ｐゴシック" charset="0"/>
                </a:defRPr>
              </a:lvl4pPr>
              <a:lvl5pPr marL="2057400" indent="-228600" eaLnBrk="0" hangingPunct="0">
                <a:defRPr sz="2400" b="1">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b="1">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b="1">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b="1">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b="1">
                  <a:solidFill>
                    <a:schemeClr val="tx1"/>
                  </a:solidFill>
                  <a:latin typeface="Arial Rounded MT Bold" charset="0"/>
                  <a:ea typeface="ＭＳ Ｐゴシック" charset="0"/>
                </a:defRPr>
              </a:lvl9pPr>
            </a:lstStyle>
            <a:p>
              <a:pPr algn="just" eaLnBrk="1" hangingPunct="1"/>
              <a:r>
                <a:rPr lang="en-US" b="0">
                  <a:latin typeface="Arial" charset="0"/>
                  <a:cs typeface="Arial" charset="0"/>
                </a:rPr>
                <a:t>some genes/proteins may be species-specific, and in any case be careful in considering iso-orthologous transcripts to assess gene function in model organisms</a:t>
              </a:r>
            </a:p>
            <a:p>
              <a:pPr algn="just" eaLnBrk="1" hangingPunct="1"/>
              <a:endParaRPr lang="en-US" b="0">
                <a:latin typeface="Arial" charset="0"/>
                <a:cs typeface="Arial" charset="0"/>
              </a:endParaRPr>
            </a:p>
          </p:txBody>
        </p:sp>
      </p:grpSp>
    </p:spTree>
    <p:extLst>
      <p:ext uri="{BB962C8B-B14F-4D97-AF65-F5344CB8AC3E}">
        <p14:creationId xmlns:p14="http://schemas.microsoft.com/office/powerpoint/2010/main" val="1649093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90500"/>
            <a:ext cx="8229600" cy="787400"/>
          </a:xfrm>
        </p:spPr>
        <p:txBody>
          <a:bodyPr/>
          <a:lstStyle/>
          <a:p>
            <a:r>
              <a:rPr lang="en-US" sz="4000" dirty="0" smtClean="0">
                <a:solidFill>
                  <a:srgbClr val="FF0000"/>
                </a:solidFill>
                <a:effectLst/>
                <a:latin typeface="+mj-lt"/>
              </a:rPr>
              <a:t>Computational </a:t>
            </a:r>
            <a:r>
              <a:rPr lang="en-US" sz="4000" dirty="0" err="1" smtClean="0">
                <a:solidFill>
                  <a:srgbClr val="FF0000"/>
                </a:solidFill>
                <a:effectLst/>
                <a:latin typeface="+mj-lt"/>
              </a:rPr>
              <a:t>Challeges</a:t>
            </a:r>
            <a:endParaRPr lang="en-US" sz="4000" dirty="0">
              <a:solidFill>
                <a:srgbClr val="FF0000"/>
              </a:solidFill>
              <a:effectLst/>
              <a:latin typeface="+mj-lt"/>
            </a:endParaRPr>
          </a:p>
        </p:txBody>
      </p:sp>
      <p:sp>
        <p:nvSpPr>
          <p:cNvPr id="4" name="Ovale 3"/>
          <p:cNvSpPr/>
          <p:nvPr/>
        </p:nvSpPr>
        <p:spPr>
          <a:xfrm>
            <a:off x="457200" y="1524000"/>
            <a:ext cx="800100" cy="800100"/>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1</a:t>
            </a:r>
            <a:endParaRPr lang="en-US" sz="2400" dirty="0"/>
          </a:p>
        </p:txBody>
      </p:sp>
      <p:sp>
        <p:nvSpPr>
          <p:cNvPr id="5" name="Ovale 4"/>
          <p:cNvSpPr/>
          <p:nvPr/>
        </p:nvSpPr>
        <p:spPr>
          <a:xfrm>
            <a:off x="457200" y="2977634"/>
            <a:ext cx="800100" cy="800100"/>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2</a:t>
            </a:r>
          </a:p>
        </p:txBody>
      </p:sp>
      <p:sp>
        <p:nvSpPr>
          <p:cNvPr id="6" name="CasellaDiTesto 5"/>
          <p:cNvSpPr txBox="1"/>
          <p:nvPr/>
        </p:nvSpPr>
        <p:spPr>
          <a:xfrm>
            <a:off x="1485900" y="1669534"/>
            <a:ext cx="7175500" cy="461665"/>
          </a:xfrm>
          <a:prstGeom prst="rect">
            <a:avLst/>
          </a:prstGeom>
          <a:noFill/>
        </p:spPr>
        <p:txBody>
          <a:bodyPr wrap="square" rtlCol="0">
            <a:spAutoFit/>
          </a:bodyPr>
          <a:lstStyle/>
          <a:p>
            <a:r>
              <a:rPr lang="en-US" sz="2400" dirty="0" err="1" smtClean="0">
                <a:solidFill>
                  <a:srgbClr val="0000FF"/>
                </a:solidFill>
              </a:rPr>
              <a:t>Priotirization</a:t>
            </a:r>
            <a:r>
              <a:rPr lang="en-US" sz="2400" dirty="0" smtClean="0">
                <a:solidFill>
                  <a:srgbClr val="0000FF"/>
                </a:solidFill>
              </a:rPr>
              <a:t> of disease-related mutations</a:t>
            </a:r>
            <a:endParaRPr lang="en-US" sz="2400" dirty="0"/>
          </a:p>
        </p:txBody>
      </p:sp>
      <p:sp>
        <p:nvSpPr>
          <p:cNvPr id="8" name="CasellaDiTesto 7"/>
          <p:cNvSpPr txBox="1"/>
          <p:nvPr/>
        </p:nvSpPr>
        <p:spPr>
          <a:xfrm>
            <a:off x="1485900" y="2969567"/>
            <a:ext cx="7175500" cy="830997"/>
          </a:xfrm>
          <a:prstGeom prst="rect">
            <a:avLst/>
          </a:prstGeom>
          <a:noFill/>
        </p:spPr>
        <p:txBody>
          <a:bodyPr wrap="square" rtlCol="0">
            <a:spAutoFit/>
          </a:bodyPr>
          <a:lstStyle/>
          <a:p>
            <a:r>
              <a:rPr lang="en-US" sz="2400" dirty="0" smtClean="0">
                <a:solidFill>
                  <a:srgbClr val="0000FF"/>
                </a:solidFill>
              </a:rPr>
              <a:t>Identification of pathogenic determinants in bacterial genomes</a:t>
            </a:r>
            <a:r>
              <a:rPr lang="en-US" sz="2400" dirty="0" smtClean="0">
                <a:solidFill>
                  <a:srgbClr val="0000FF"/>
                </a:solidFill>
              </a:rPr>
              <a:t> and </a:t>
            </a:r>
            <a:r>
              <a:rPr lang="en-US" sz="2400" dirty="0" err="1" smtClean="0">
                <a:solidFill>
                  <a:srgbClr val="0000FF"/>
                </a:solidFill>
              </a:rPr>
              <a:t>metagenomes</a:t>
            </a:r>
            <a:r>
              <a:rPr lang="en-US" sz="2400" dirty="0" smtClean="0">
                <a:solidFill>
                  <a:srgbClr val="0000FF"/>
                </a:solidFill>
              </a:rPr>
              <a:t> </a:t>
            </a:r>
            <a:endParaRPr lang="en-US" sz="2400" dirty="0"/>
          </a:p>
        </p:txBody>
      </p:sp>
      <p:sp>
        <p:nvSpPr>
          <p:cNvPr id="9" name="Ovale 8"/>
          <p:cNvSpPr/>
          <p:nvPr/>
        </p:nvSpPr>
        <p:spPr>
          <a:xfrm>
            <a:off x="457200" y="4527034"/>
            <a:ext cx="800100" cy="800100"/>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2</a:t>
            </a:r>
          </a:p>
        </p:txBody>
      </p:sp>
      <p:sp>
        <p:nvSpPr>
          <p:cNvPr id="10" name="CasellaDiTesto 9"/>
          <p:cNvSpPr txBox="1"/>
          <p:nvPr/>
        </p:nvSpPr>
        <p:spPr>
          <a:xfrm>
            <a:off x="1485900" y="4518967"/>
            <a:ext cx="7175500" cy="1200328"/>
          </a:xfrm>
          <a:prstGeom prst="rect">
            <a:avLst/>
          </a:prstGeom>
          <a:noFill/>
        </p:spPr>
        <p:txBody>
          <a:bodyPr wrap="square" rtlCol="0">
            <a:spAutoFit/>
          </a:bodyPr>
          <a:lstStyle/>
          <a:p>
            <a:r>
              <a:rPr lang="en-US" sz="2400" dirty="0" smtClean="0">
                <a:solidFill>
                  <a:srgbClr val="0000FF"/>
                </a:solidFill>
              </a:rPr>
              <a:t>Identification and quantification of alternative splicing isoforms of protein coding and non coding RNA transcripts</a:t>
            </a:r>
            <a:endParaRPr lang="en-US" sz="2400" dirty="0"/>
          </a:p>
        </p:txBody>
      </p:sp>
    </p:spTree>
    <p:extLst>
      <p:ext uri="{BB962C8B-B14F-4D97-AF65-F5344CB8AC3E}">
        <p14:creationId xmlns:p14="http://schemas.microsoft.com/office/powerpoint/2010/main" val="376528751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795337" y="254000"/>
            <a:ext cx="7223125" cy="615950"/>
          </a:xfrm>
        </p:spPr>
        <p:txBody>
          <a:bodyPr/>
          <a:lstStyle/>
          <a:p>
            <a:pPr eaLnBrk="1" hangingPunct="1"/>
            <a:r>
              <a:rPr lang="en-US" sz="3700" dirty="0">
                <a:solidFill>
                  <a:srgbClr val="FF0000"/>
                </a:solidFill>
                <a:latin typeface="Corbel" charset="0"/>
              </a:rPr>
              <a:t>ELIXIR:</a:t>
            </a:r>
            <a:r>
              <a:rPr lang="en-US" dirty="0">
                <a:solidFill>
                  <a:srgbClr val="FF0000"/>
                </a:solidFill>
                <a:latin typeface="Corbel" charset="0"/>
              </a:rPr>
              <a:t> </a:t>
            </a:r>
            <a:r>
              <a:rPr lang="en-US" sz="1600" dirty="0">
                <a:solidFill>
                  <a:srgbClr val="FF0000"/>
                </a:solidFill>
                <a:latin typeface="Corbel" charset="0"/>
              </a:rPr>
              <a:t>European Life Science Infrastructure for Biological Information</a:t>
            </a:r>
          </a:p>
        </p:txBody>
      </p:sp>
      <p:sp>
        <p:nvSpPr>
          <p:cNvPr id="7" name="Content Placeholder 2"/>
          <p:cNvSpPr>
            <a:spLocks noGrp="1"/>
          </p:cNvSpPr>
          <p:nvPr>
            <p:ph idx="1"/>
          </p:nvPr>
        </p:nvSpPr>
        <p:spPr>
          <a:xfrm>
            <a:off x="123825" y="992188"/>
            <a:ext cx="8915400" cy="1217612"/>
          </a:xfrm>
          <a:extLst/>
        </p:spPr>
        <p:txBody>
          <a:bodyPr rtlCol="0">
            <a:noAutofit/>
          </a:bodyPr>
          <a:lstStyle/>
          <a:p>
            <a:pPr marL="0" indent="0" algn="just" defTabSz="457162" eaLnBrk="1" fontAlgn="auto" hangingPunct="1">
              <a:spcAft>
                <a:spcPts val="0"/>
              </a:spcAft>
              <a:buFont typeface="Arial" charset="0"/>
              <a:buNone/>
              <a:defRPr/>
            </a:pPr>
            <a:r>
              <a:rPr lang="en-US" sz="1800" dirty="0" smtClean="0">
                <a:solidFill>
                  <a:schemeClr val="tx1"/>
                </a:solidFill>
              </a:rPr>
              <a:t>The data explosion in </a:t>
            </a:r>
            <a:r>
              <a:rPr lang="en-US" sz="1800" dirty="0" err="1" smtClean="0">
                <a:solidFill>
                  <a:schemeClr val="tx1"/>
                </a:solidFill>
              </a:rPr>
              <a:t>biomolecular</a:t>
            </a:r>
            <a:r>
              <a:rPr lang="en-US" sz="1800" dirty="0" smtClean="0">
                <a:solidFill>
                  <a:schemeClr val="tx1"/>
                </a:solidFill>
              </a:rPr>
              <a:t> data requires adequate IT infrastructures for data storage and analysis. The mission of ELIXIR is building a sustainable European infrastructure for biological information, supporting life science research and its translation to medicine, agriculture, </a:t>
            </a:r>
            <a:r>
              <a:rPr lang="en-US" sz="1800" dirty="0" err="1" smtClean="0">
                <a:solidFill>
                  <a:schemeClr val="tx1"/>
                </a:solidFill>
              </a:rPr>
              <a:t>bioindustries</a:t>
            </a:r>
            <a:r>
              <a:rPr lang="en-US" sz="1800" dirty="0" smtClean="0">
                <a:solidFill>
                  <a:schemeClr val="tx1"/>
                </a:solidFill>
              </a:rPr>
              <a:t> and society.</a:t>
            </a:r>
          </a:p>
        </p:txBody>
      </p:sp>
      <p:sp>
        <p:nvSpPr>
          <p:cNvPr id="3" name="CasellaDiTesto 2"/>
          <p:cNvSpPr txBox="1"/>
          <p:nvPr/>
        </p:nvSpPr>
        <p:spPr>
          <a:xfrm>
            <a:off x="114300" y="2425700"/>
            <a:ext cx="5029200" cy="3970318"/>
          </a:xfrm>
          <a:prstGeom prst="rect">
            <a:avLst/>
          </a:prstGeom>
          <a:solidFill>
            <a:schemeClr val="bg1">
              <a:lumMod val="85000"/>
            </a:schemeClr>
          </a:solidFill>
          <a:effectLst/>
        </p:spPr>
        <p:txBody>
          <a:bodyPr wrap="square">
            <a:spAutoFit/>
          </a:bodyPr>
          <a:lstStyle/>
          <a:p>
            <a:pPr algn="just" defTabSz="456808">
              <a:defRPr/>
            </a:pPr>
            <a:r>
              <a:rPr lang="en-US" sz="1400" dirty="0"/>
              <a:t>The challenge that </a:t>
            </a:r>
            <a:r>
              <a:rPr lang="en-US" sz="1400" dirty="0" err="1"/>
              <a:t>biomolecular</a:t>
            </a:r>
            <a:r>
              <a:rPr lang="en-US" sz="1400" dirty="0"/>
              <a:t> data resources face today is two-fold. Firstly, new technologies such as next-generation DNA sequencing are generating massive amounts of data. It has been estimated that between today and 2020 these new technologies will produce data at up to one million times the current rate. Secondly, there is an emerging and pressing need to provide infrastructure that will meaningfully integrate new types of data to be collected in the future.</a:t>
            </a:r>
          </a:p>
          <a:p>
            <a:pPr algn="just" defTabSz="456808">
              <a:defRPr/>
            </a:pPr>
            <a:endParaRPr lang="en-US" sz="1400" dirty="0"/>
          </a:p>
          <a:p>
            <a:pPr algn="just" defTabSz="456808">
              <a:defRPr/>
            </a:pPr>
            <a:r>
              <a:rPr lang="en-US" sz="1400" dirty="0"/>
              <a:t>The collection, </a:t>
            </a:r>
            <a:r>
              <a:rPr lang="en-US" sz="1400" dirty="0" err="1"/>
              <a:t>curation</a:t>
            </a:r>
            <a:r>
              <a:rPr lang="en-US" sz="1400" dirty="0"/>
              <a:t>, storage, archiving, integration and deployment of </a:t>
            </a:r>
            <a:r>
              <a:rPr lang="en-US" sz="1400" dirty="0" err="1"/>
              <a:t>biomolecular</a:t>
            </a:r>
            <a:r>
              <a:rPr lang="en-US" sz="1400" dirty="0"/>
              <a:t> data is an immense challenge that cannot be handled by a single </a:t>
            </a:r>
            <a:r>
              <a:rPr lang="en-US" sz="1400" dirty="0" err="1"/>
              <a:t>organisation</a:t>
            </a:r>
            <a:r>
              <a:rPr lang="en-US" sz="1400" dirty="0"/>
              <a:t> or by one country alone, but requires international coordination. Over recent years European countries have invested heavily in research that produces these data. It is now </a:t>
            </a:r>
            <a:r>
              <a:rPr lang="en-US" sz="1400" dirty="0" err="1"/>
              <a:t>recognised</a:t>
            </a:r>
            <a:r>
              <a:rPr lang="en-US" sz="1400" dirty="0"/>
              <a:t> that there is an urgent need for a pan-European infrastructure that will facilitate the process of extraction of optimum value from current and planned investments in this area.</a:t>
            </a:r>
          </a:p>
        </p:txBody>
      </p:sp>
      <p:pic>
        <p:nvPicPr>
          <p:cNvPr id="11268"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5100" y="2540000"/>
            <a:ext cx="38100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23390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95337" y="266700"/>
            <a:ext cx="7223125" cy="615950"/>
          </a:xfrm>
        </p:spPr>
        <p:txBody>
          <a:bodyPr/>
          <a:lstStyle/>
          <a:p>
            <a:pPr eaLnBrk="1" hangingPunct="1"/>
            <a:r>
              <a:rPr lang="en-US" sz="3700" dirty="0">
                <a:solidFill>
                  <a:srgbClr val="FF0000"/>
                </a:solidFill>
                <a:latin typeface="Corbel" charset="0"/>
              </a:rPr>
              <a:t>ELIXIR:</a:t>
            </a:r>
            <a:r>
              <a:rPr lang="en-US" dirty="0">
                <a:solidFill>
                  <a:srgbClr val="FF0000"/>
                </a:solidFill>
                <a:latin typeface="Corbel" charset="0"/>
              </a:rPr>
              <a:t> </a:t>
            </a:r>
            <a:r>
              <a:rPr lang="en-US" sz="1600" dirty="0">
                <a:solidFill>
                  <a:srgbClr val="FF0000"/>
                </a:solidFill>
                <a:latin typeface="Corbel" charset="0"/>
              </a:rPr>
              <a:t>European Life Science Infrastructure for Biological Information</a:t>
            </a:r>
          </a:p>
        </p:txBody>
      </p:sp>
      <p:sp>
        <p:nvSpPr>
          <p:cNvPr id="9218" name="Content Placeholder 2"/>
          <p:cNvSpPr>
            <a:spLocks noGrp="1"/>
          </p:cNvSpPr>
          <p:nvPr>
            <p:ph idx="1"/>
          </p:nvPr>
        </p:nvSpPr>
        <p:spPr>
          <a:xfrm>
            <a:off x="136525" y="1055688"/>
            <a:ext cx="8915400" cy="1522412"/>
          </a:xfrm>
        </p:spPr>
        <p:txBody>
          <a:bodyPr/>
          <a:lstStyle/>
          <a:p>
            <a:pPr marL="0" indent="0" algn="just" eaLnBrk="1" hangingPunct="1">
              <a:buFont typeface="Arial" charset="0"/>
              <a:buNone/>
            </a:pPr>
            <a:r>
              <a:rPr lang="en-US" sz="1800" dirty="0">
                <a:solidFill>
                  <a:srgbClr val="000000"/>
                </a:solidFill>
                <a:latin typeface="Corbel" charset="0"/>
              </a:rPr>
              <a:t>ELIXIR was identified in 2006 as a priority by the European Strategy Forum on Research </a:t>
            </a:r>
            <a:r>
              <a:rPr lang="en-US" sz="1800" dirty="0" err="1">
                <a:solidFill>
                  <a:srgbClr val="000000"/>
                </a:solidFill>
                <a:latin typeface="Corbel" charset="0"/>
              </a:rPr>
              <a:t>Infrasctructures</a:t>
            </a:r>
            <a:r>
              <a:rPr lang="en-US" sz="1800" dirty="0">
                <a:solidFill>
                  <a:srgbClr val="000000"/>
                </a:solidFill>
                <a:latin typeface="Corbel" charset="0"/>
              </a:rPr>
              <a:t> (ESFRI), and under the Seventh Framework </a:t>
            </a:r>
            <a:r>
              <a:rPr lang="en-US" sz="1800" dirty="0" err="1">
                <a:solidFill>
                  <a:srgbClr val="000000"/>
                </a:solidFill>
                <a:latin typeface="Corbel" charset="0"/>
              </a:rPr>
              <a:t>Programme</a:t>
            </a:r>
            <a:r>
              <a:rPr lang="en-US" sz="1800" dirty="0">
                <a:solidFill>
                  <a:srgbClr val="000000"/>
                </a:solidFill>
                <a:latin typeface="Corbel" charset="0"/>
              </a:rPr>
              <a:t>, the European Commission has funded a project to promote the preparatory stages of such an infrastructure, completed at the end of 2011 , which was also participated by the National Research Council through the former Department of Life Sciences.</a:t>
            </a:r>
            <a:endParaRPr lang="en-US" altLang="ja-JP" sz="1800" dirty="0">
              <a:solidFill>
                <a:srgbClr val="000000"/>
              </a:solidFill>
              <a:latin typeface="Corbel" charset="0"/>
            </a:endParaRPr>
          </a:p>
          <a:p>
            <a:pPr marL="0" indent="0" algn="just" eaLnBrk="1" hangingPunct="1">
              <a:buFont typeface="Arial" charset="0"/>
              <a:buNone/>
            </a:pPr>
            <a:endParaRPr lang="en-US" sz="1800" dirty="0">
              <a:solidFill>
                <a:srgbClr val="000000"/>
              </a:solidFill>
              <a:latin typeface="Corbel" charset="0"/>
            </a:endParaRPr>
          </a:p>
        </p:txBody>
      </p:sp>
      <p:pic>
        <p:nvPicPr>
          <p:cNvPr id="9219"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0163" y="2933700"/>
            <a:ext cx="4013200"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CasellaDiTesto 1"/>
          <p:cNvSpPr txBox="1">
            <a:spLocks noChangeArrowheads="1"/>
          </p:cNvSpPr>
          <p:nvPr/>
        </p:nvSpPr>
        <p:spPr bwMode="auto">
          <a:xfrm>
            <a:off x="92075" y="2725738"/>
            <a:ext cx="4967288" cy="3970337"/>
          </a:xfrm>
          <a:prstGeom prst="rect">
            <a:avLst/>
          </a:prstGeom>
          <a:solidFill>
            <a:srgbClr val="80FF0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r>
              <a:rPr lang="en-US" sz="1800" b="1" i="1"/>
              <a:t>Juridical model of governance: </a:t>
            </a:r>
          </a:p>
          <a:p>
            <a:pPr algn="just" eaLnBrk="1" hangingPunct="1"/>
            <a:r>
              <a:rPr lang="en-US" sz="1800"/>
              <a:t>EMBL Special project</a:t>
            </a:r>
          </a:p>
          <a:p>
            <a:pPr algn="just" eaLnBrk="1" hangingPunct="1"/>
            <a:endParaRPr lang="en-US" sz="1800"/>
          </a:p>
          <a:p>
            <a:pPr algn="just" eaLnBrk="1" hangingPunct="1"/>
            <a:r>
              <a:rPr lang="en-US" sz="1800" b="1" i="1"/>
              <a:t>Construction process:</a:t>
            </a:r>
          </a:p>
          <a:p>
            <a:pPr algn="just" eaLnBrk="1" hangingPunct="1"/>
            <a:r>
              <a:rPr lang="en-US" sz="1800"/>
              <a:t>Memorandum of Understanding (MoU) </a:t>
            </a:r>
          </a:p>
          <a:p>
            <a:pPr algn="just" eaLnBrk="1" hangingPunct="1">
              <a:buFontTx/>
              <a:buChar char="-"/>
            </a:pPr>
            <a:r>
              <a:rPr lang="en-US" sz="1800"/>
              <a:t> 17 countries (Italy, July 2012)</a:t>
            </a:r>
          </a:p>
          <a:p>
            <a:pPr algn="just" eaLnBrk="1" hangingPunct="1">
              <a:buFontTx/>
              <a:buChar char="-"/>
            </a:pPr>
            <a:endParaRPr lang="en-US" sz="1800"/>
          </a:p>
          <a:p>
            <a:pPr algn="just" eaLnBrk="1" hangingPunct="1"/>
            <a:r>
              <a:rPr lang="en-US" sz="1800"/>
              <a:t>On </a:t>
            </a:r>
            <a:r>
              <a:rPr lang="en-US" sz="1800" b="1"/>
              <a:t>18 December 2013</a:t>
            </a:r>
            <a:r>
              <a:rPr lang="en-US" sz="1800"/>
              <a:t>, ELIXIR became a permanent legal entity following the ratification of the ELIXIR Consortium Agreement by EMBL and the first five countries. The countries that have signed the ECA (UK, Sweden, Switzerland, Czech republic, Estonia, Norway, Netherlands, Denmark) are full members of the ELIXIR Board.</a:t>
            </a:r>
          </a:p>
        </p:txBody>
      </p:sp>
    </p:spTree>
    <p:extLst>
      <p:ext uri="{BB962C8B-B14F-4D97-AF65-F5344CB8AC3E}">
        <p14:creationId xmlns:p14="http://schemas.microsoft.com/office/powerpoint/2010/main" val="60043216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904875" y="203200"/>
            <a:ext cx="7223125" cy="615950"/>
          </a:xfrm>
        </p:spPr>
        <p:txBody>
          <a:bodyPr/>
          <a:lstStyle/>
          <a:p>
            <a:pPr eaLnBrk="1" hangingPunct="1"/>
            <a:r>
              <a:rPr lang="en-US" sz="3700" dirty="0">
                <a:solidFill>
                  <a:srgbClr val="FF0000"/>
                </a:solidFill>
                <a:latin typeface="Corbel" charset="0"/>
              </a:rPr>
              <a:t>ELIXIR:</a:t>
            </a:r>
            <a:r>
              <a:rPr lang="en-US" dirty="0">
                <a:solidFill>
                  <a:srgbClr val="FF0000"/>
                </a:solidFill>
                <a:latin typeface="Corbel" charset="0"/>
              </a:rPr>
              <a:t> </a:t>
            </a:r>
            <a:r>
              <a:rPr lang="en-US" sz="1600" dirty="0">
                <a:solidFill>
                  <a:srgbClr val="FF0000"/>
                </a:solidFill>
                <a:latin typeface="Corbel" charset="0"/>
              </a:rPr>
              <a:t>European Life Science Infrastructure for Biological Information</a:t>
            </a:r>
          </a:p>
        </p:txBody>
      </p:sp>
      <p:sp>
        <p:nvSpPr>
          <p:cNvPr id="13314" name="Content Placeholder 2"/>
          <p:cNvSpPr>
            <a:spLocks noGrp="1"/>
          </p:cNvSpPr>
          <p:nvPr>
            <p:ph idx="1"/>
          </p:nvPr>
        </p:nvSpPr>
        <p:spPr>
          <a:xfrm>
            <a:off x="73025" y="1225550"/>
            <a:ext cx="5997575" cy="5410200"/>
          </a:xfrm>
        </p:spPr>
        <p:txBody>
          <a:bodyPr/>
          <a:lstStyle/>
          <a:p>
            <a:pPr marL="0" indent="0" algn="just">
              <a:buFont typeface="Arial" charset="0"/>
              <a:buNone/>
            </a:pPr>
            <a:r>
              <a:rPr lang="en-US" sz="1800" dirty="0">
                <a:solidFill>
                  <a:srgbClr val="000000"/>
                </a:solidFill>
                <a:latin typeface="Corbel" charset="0"/>
              </a:rPr>
              <a:t>ELIXIR will be built as a distributed infrastructure on different nodes hosted by centers of excellence located throughout Europe (the "ELIXIR nodes"); these nodes will be connected to a central hub ('ELIXIR Hub') which is located at the European Bioinformatics Institute EMBL (EMBL-EBI) in </a:t>
            </a:r>
            <a:r>
              <a:rPr lang="en-US" sz="1800" dirty="0" err="1">
                <a:solidFill>
                  <a:srgbClr val="000000"/>
                </a:solidFill>
                <a:latin typeface="Corbel" charset="0"/>
              </a:rPr>
              <a:t>Hinxton</a:t>
            </a:r>
            <a:r>
              <a:rPr lang="en-US" sz="1800" dirty="0">
                <a:solidFill>
                  <a:srgbClr val="000000"/>
                </a:solidFill>
                <a:latin typeface="Corbel" charset="0"/>
              </a:rPr>
              <a:t>, UK.</a:t>
            </a:r>
          </a:p>
          <a:p>
            <a:pPr marL="0" indent="0" algn="just">
              <a:buFont typeface="Arial" charset="0"/>
              <a:buNone/>
            </a:pPr>
            <a:endParaRPr lang="en-US" sz="1800" dirty="0">
              <a:solidFill>
                <a:srgbClr val="000000"/>
              </a:solidFill>
              <a:latin typeface="Corbel" charset="0"/>
            </a:endParaRPr>
          </a:p>
          <a:p>
            <a:pPr marL="0" indent="0" algn="just">
              <a:buFont typeface="Arial" charset="0"/>
              <a:buNone/>
            </a:pPr>
            <a:r>
              <a:rPr lang="en-US" sz="1800" dirty="0">
                <a:solidFill>
                  <a:srgbClr val="000000"/>
                </a:solidFill>
                <a:latin typeface="Corbel" charset="0"/>
              </a:rPr>
              <a:t>The ELIXIR Hub will host the Management Executive Committee and the Secretariat of ELIXIR. It will coordinate the services of the "data center" run by EMBL-EBI and the coordination of services managed by ELIXIR nodes. It will also provide the basic data (the data that is essential for almost all areas of research in the life sciences) to users.</a:t>
            </a:r>
          </a:p>
          <a:p>
            <a:pPr marL="0" indent="0" algn="just">
              <a:buFont typeface="Arial" charset="0"/>
              <a:buNone/>
            </a:pPr>
            <a:endParaRPr lang="en-US" sz="1800" dirty="0">
              <a:solidFill>
                <a:srgbClr val="000000"/>
              </a:solidFill>
              <a:latin typeface="Corbel" charset="0"/>
            </a:endParaRPr>
          </a:p>
          <a:p>
            <a:pPr marL="0" indent="0" algn="just">
              <a:buFont typeface="Arial" charset="0"/>
              <a:buNone/>
            </a:pPr>
            <a:r>
              <a:rPr lang="en-US" sz="1800" dirty="0">
                <a:solidFill>
                  <a:srgbClr val="000000"/>
                </a:solidFill>
                <a:latin typeface="Corbel" charset="0"/>
              </a:rPr>
              <a:t>Peripheral ELIXIR nodes will provide a range of specialized services and complementary to those provided by the central node. The integration of ELIXIR Nodes will provide essential components distributed by the ELIXIR infrastructure at European level.</a:t>
            </a:r>
          </a:p>
        </p:txBody>
      </p:sp>
      <p:pic>
        <p:nvPicPr>
          <p:cNvPr id="13315"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662488"/>
            <a:ext cx="26035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0600" y="1423988"/>
            <a:ext cx="30734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16516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795337" y="384175"/>
            <a:ext cx="7223125" cy="615950"/>
          </a:xfrm>
        </p:spPr>
        <p:txBody>
          <a:bodyPr/>
          <a:lstStyle/>
          <a:p>
            <a:pPr eaLnBrk="1" hangingPunct="1"/>
            <a:r>
              <a:rPr lang="en-US" sz="3700" dirty="0">
                <a:solidFill>
                  <a:srgbClr val="FF0000"/>
                </a:solidFill>
                <a:latin typeface="Corbel" charset="0"/>
              </a:rPr>
              <a:t>ELIXIR:</a:t>
            </a:r>
            <a:r>
              <a:rPr lang="en-US" dirty="0">
                <a:solidFill>
                  <a:srgbClr val="FF0000"/>
                </a:solidFill>
                <a:latin typeface="Corbel" charset="0"/>
              </a:rPr>
              <a:t> </a:t>
            </a:r>
            <a:r>
              <a:rPr lang="en-US" sz="1600" dirty="0">
                <a:solidFill>
                  <a:srgbClr val="FF0000"/>
                </a:solidFill>
                <a:latin typeface="Corbel" charset="0"/>
              </a:rPr>
              <a:t>European Life Science Infrastructure for Biological Information</a:t>
            </a:r>
          </a:p>
        </p:txBody>
      </p:sp>
      <p:sp>
        <p:nvSpPr>
          <p:cNvPr id="21506" name="Content Placeholder 2"/>
          <p:cNvSpPr>
            <a:spLocks noGrp="1"/>
          </p:cNvSpPr>
          <p:nvPr>
            <p:ph idx="1"/>
          </p:nvPr>
        </p:nvSpPr>
        <p:spPr>
          <a:xfrm>
            <a:off x="228600" y="1093788"/>
            <a:ext cx="8686800" cy="5410200"/>
          </a:xfrm>
        </p:spPr>
        <p:txBody>
          <a:bodyPr/>
          <a:lstStyle/>
          <a:p>
            <a:pPr marL="0" indent="0" algn="ctr">
              <a:buFont typeface="Arial" charset="0"/>
              <a:buNone/>
            </a:pPr>
            <a:r>
              <a:rPr lang="en-US" sz="1800" b="1" dirty="0">
                <a:solidFill>
                  <a:schemeClr val="tx1"/>
                </a:solidFill>
                <a:latin typeface="Corbel" charset="0"/>
              </a:rPr>
              <a:t>The ELIXIR </a:t>
            </a:r>
            <a:r>
              <a:rPr lang="en-US" sz="1800" b="1" dirty="0" err="1">
                <a:solidFill>
                  <a:schemeClr val="tx1"/>
                </a:solidFill>
                <a:latin typeface="Corbel" charset="0"/>
              </a:rPr>
              <a:t>italian</a:t>
            </a:r>
            <a:r>
              <a:rPr lang="en-US" sz="1800" b="1" dirty="0">
                <a:solidFill>
                  <a:schemeClr val="tx1"/>
                </a:solidFill>
                <a:latin typeface="Corbel" charset="0"/>
              </a:rPr>
              <a:t> node</a:t>
            </a:r>
          </a:p>
          <a:p>
            <a:pPr marL="0" indent="0">
              <a:buFont typeface="Arial" charset="0"/>
              <a:buNone/>
            </a:pPr>
            <a:r>
              <a:rPr lang="en-US" sz="1800" dirty="0">
                <a:solidFill>
                  <a:schemeClr val="tx1"/>
                </a:solidFill>
                <a:latin typeface="Corbel" charset="0"/>
              </a:rPr>
              <a:t>In order to build the Italian node of ELIXIR infrastructure a Joint Research Unit has been established, coordinated by the National Research Council, which defines its scope and methods of governance, with the participation of research institutions, academic and technological as listed below: </a:t>
            </a:r>
          </a:p>
          <a:p>
            <a:pPr marL="0" indent="0">
              <a:buFont typeface="Arial" charset="0"/>
              <a:buNone/>
            </a:pPr>
            <a:endParaRPr lang="en-US" sz="1600" dirty="0">
              <a:latin typeface="Corbel" charset="0"/>
            </a:endParaRPr>
          </a:p>
          <a:p>
            <a:pPr marL="0" indent="0">
              <a:buFont typeface="Arial" charset="0"/>
              <a:buNone/>
            </a:pPr>
            <a:r>
              <a:rPr lang="en-US" sz="1600" dirty="0">
                <a:solidFill>
                  <a:srgbClr val="0000FF"/>
                </a:solidFill>
                <a:latin typeface="Corbel" charset="0"/>
              </a:rPr>
              <a:t>1) </a:t>
            </a:r>
            <a:r>
              <a:rPr lang="en-US" sz="1600" dirty="0" err="1">
                <a:solidFill>
                  <a:srgbClr val="0000FF"/>
                </a:solidFill>
                <a:latin typeface="Corbel" charset="0"/>
              </a:rPr>
              <a:t>Consiglio</a:t>
            </a:r>
            <a:r>
              <a:rPr lang="en-US" sz="1600" dirty="0">
                <a:solidFill>
                  <a:srgbClr val="0000FF"/>
                </a:solidFill>
                <a:latin typeface="Corbel" charset="0"/>
              </a:rPr>
              <a:t> </a:t>
            </a:r>
            <a:r>
              <a:rPr lang="en-US" sz="1600" dirty="0" err="1">
                <a:solidFill>
                  <a:srgbClr val="0000FF"/>
                </a:solidFill>
                <a:latin typeface="Corbel" charset="0"/>
              </a:rPr>
              <a:t>Nazionale</a:t>
            </a:r>
            <a:r>
              <a:rPr lang="en-US" sz="1600" dirty="0">
                <a:solidFill>
                  <a:srgbClr val="0000FF"/>
                </a:solidFill>
                <a:latin typeface="Corbel" charset="0"/>
              </a:rPr>
              <a:t> </a:t>
            </a:r>
            <a:r>
              <a:rPr lang="en-US" sz="1600" dirty="0" err="1">
                <a:solidFill>
                  <a:srgbClr val="0000FF"/>
                </a:solidFill>
                <a:latin typeface="Corbel" charset="0"/>
              </a:rPr>
              <a:t>delle</a:t>
            </a:r>
            <a:r>
              <a:rPr lang="en-US" sz="1600" dirty="0">
                <a:solidFill>
                  <a:srgbClr val="0000FF"/>
                </a:solidFill>
                <a:latin typeface="Corbel" charset="0"/>
              </a:rPr>
              <a:t> </a:t>
            </a:r>
            <a:r>
              <a:rPr lang="en-US" sz="1600" dirty="0" err="1">
                <a:solidFill>
                  <a:srgbClr val="0000FF"/>
                </a:solidFill>
                <a:latin typeface="Corbel" charset="0"/>
              </a:rPr>
              <a:t>Ricerche</a:t>
            </a:r>
            <a:r>
              <a:rPr lang="en-US" sz="1600" dirty="0">
                <a:solidFill>
                  <a:srgbClr val="0000FF"/>
                </a:solidFill>
                <a:latin typeface="Corbel" charset="0"/>
              </a:rPr>
              <a:t> (G. Pesole, A. </a:t>
            </a:r>
            <a:r>
              <a:rPr lang="en-US" sz="1600" dirty="0" err="1">
                <a:solidFill>
                  <a:srgbClr val="0000FF"/>
                </a:solidFill>
                <a:latin typeface="Corbel" charset="0"/>
              </a:rPr>
              <a:t>Facchiano</a:t>
            </a:r>
            <a:r>
              <a:rPr lang="en-US" sz="1600" dirty="0">
                <a:solidFill>
                  <a:srgbClr val="0000FF"/>
                </a:solidFill>
                <a:latin typeface="Corbel" charset="0"/>
              </a:rPr>
              <a:t>, L. </a:t>
            </a:r>
            <a:r>
              <a:rPr lang="en-US" sz="1600" dirty="0" err="1">
                <a:solidFill>
                  <a:srgbClr val="0000FF"/>
                </a:solidFill>
                <a:latin typeface="Corbel" charset="0"/>
              </a:rPr>
              <a:t>Milanesi</a:t>
            </a:r>
            <a:r>
              <a:rPr lang="en-US" sz="1600" dirty="0">
                <a:solidFill>
                  <a:srgbClr val="0000FF"/>
                </a:solidFill>
                <a:latin typeface="Corbel" charset="0"/>
              </a:rPr>
              <a:t>)</a:t>
            </a:r>
          </a:p>
          <a:p>
            <a:pPr marL="0" indent="0">
              <a:buFont typeface="Arial" charset="0"/>
              <a:buNone/>
            </a:pPr>
            <a:r>
              <a:rPr lang="en-US" sz="1600" dirty="0">
                <a:solidFill>
                  <a:srgbClr val="0000FF"/>
                </a:solidFill>
                <a:latin typeface="Corbel" charset="0"/>
              </a:rPr>
              <a:t>2) </a:t>
            </a:r>
            <a:r>
              <a:rPr lang="en-US" sz="1600" dirty="0" err="1">
                <a:solidFill>
                  <a:srgbClr val="0000FF"/>
                </a:solidFill>
                <a:latin typeface="Corbel" charset="0"/>
              </a:rPr>
              <a:t>Università</a:t>
            </a:r>
            <a:r>
              <a:rPr lang="en-US" sz="1600" dirty="0">
                <a:solidFill>
                  <a:srgbClr val="0000FF"/>
                </a:solidFill>
                <a:latin typeface="Corbel" charset="0"/>
              </a:rPr>
              <a:t> di Roma "</a:t>
            </a:r>
            <a:r>
              <a:rPr lang="en-US" sz="1600" dirty="0" err="1">
                <a:solidFill>
                  <a:srgbClr val="0000FF"/>
                </a:solidFill>
                <a:latin typeface="Corbel" charset="0"/>
              </a:rPr>
              <a:t>Sapienza</a:t>
            </a:r>
            <a:r>
              <a:rPr lang="en-US" sz="1600" dirty="0">
                <a:solidFill>
                  <a:srgbClr val="0000FF"/>
                </a:solidFill>
                <a:latin typeface="Corbel" charset="0"/>
              </a:rPr>
              <a:t>” (A. </a:t>
            </a:r>
            <a:r>
              <a:rPr lang="en-US" sz="1600" dirty="0" err="1">
                <a:solidFill>
                  <a:srgbClr val="0000FF"/>
                </a:solidFill>
                <a:latin typeface="Corbel" charset="0"/>
              </a:rPr>
              <a:t>Tramontano</a:t>
            </a:r>
            <a:r>
              <a:rPr lang="en-US" sz="1600" dirty="0">
                <a:solidFill>
                  <a:srgbClr val="0000FF"/>
                </a:solidFill>
                <a:latin typeface="Corbel" charset="0"/>
              </a:rPr>
              <a:t>)</a:t>
            </a:r>
          </a:p>
          <a:p>
            <a:pPr marL="0" indent="0">
              <a:buFont typeface="Arial" charset="0"/>
              <a:buNone/>
            </a:pPr>
            <a:r>
              <a:rPr lang="en-US" sz="1600" dirty="0">
                <a:solidFill>
                  <a:srgbClr val="0000FF"/>
                </a:solidFill>
                <a:latin typeface="Corbel" charset="0"/>
              </a:rPr>
              <a:t>3) </a:t>
            </a:r>
            <a:r>
              <a:rPr lang="en-US" sz="1600" dirty="0" err="1">
                <a:solidFill>
                  <a:srgbClr val="0000FF"/>
                </a:solidFill>
                <a:latin typeface="Corbel" charset="0"/>
              </a:rPr>
              <a:t>Università</a:t>
            </a:r>
            <a:r>
              <a:rPr lang="en-US" sz="1600" dirty="0">
                <a:solidFill>
                  <a:srgbClr val="0000FF"/>
                </a:solidFill>
                <a:latin typeface="Corbel" charset="0"/>
              </a:rPr>
              <a:t> di Roma "Tor </a:t>
            </a:r>
            <a:r>
              <a:rPr lang="en-US" sz="1600" dirty="0" err="1">
                <a:solidFill>
                  <a:srgbClr val="0000FF"/>
                </a:solidFill>
                <a:latin typeface="Corbel" charset="0"/>
              </a:rPr>
              <a:t>Vergata</a:t>
            </a:r>
            <a:r>
              <a:rPr lang="en-US" sz="1600" dirty="0">
                <a:solidFill>
                  <a:srgbClr val="0000FF"/>
                </a:solidFill>
                <a:latin typeface="Corbel" charset="0"/>
              </a:rPr>
              <a:t>” (G. </a:t>
            </a:r>
            <a:r>
              <a:rPr lang="en-US" sz="1600" dirty="0" err="1">
                <a:solidFill>
                  <a:srgbClr val="0000FF"/>
                </a:solidFill>
                <a:latin typeface="Corbel" charset="0"/>
              </a:rPr>
              <a:t>Cesareni</a:t>
            </a:r>
            <a:r>
              <a:rPr lang="en-US" sz="1600" dirty="0">
                <a:solidFill>
                  <a:srgbClr val="0000FF"/>
                </a:solidFill>
                <a:latin typeface="Corbel" charset="0"/>
              </a:rPr>
              <a:t>)</a:t>
            </a:r>
          </a:p>
          <a:p>
            <a:pPr marL="0" indent="0">
              <a:buFont typeface="Arial" charset="0"/>
              <a:buNone/>
            </a:pPr>
            <a:r>
              <a:rPr lang="en-US" sz="1600" dirty="0">
                <a:solidFill>
                  <a:srgbClr val="0000FF"/>
                </a:solidFill>
                <a:latin typeface="Corbel" charset="0"/>
              </a:rPr>
              <a:t>4) </a:t>
            </a:r>
            <a:r>
              <a:rPr lang="en-US" sz="1600" dirty="0" err="1">
                <a:solidFill>
                  <a:srgbClr val="0000FF"/>
                </a:solidFill>
                <a:latin typeface="Corbel" charset="0"/>
              </a:rPr>
              <a:t>Università</a:t>
            </a:r>
            <a:r>
              <a:rPr lang="en-US" sz="1600" dirty="0">
                <a:solidFill>
                  <a:srgbClr val="0000FF"/>
                </a:solidFill>
                <a:latin typeface="Corbel" charset="0"/>
              </a:rPr>
              <a:t> di Milano-</a:t>
            </a:r>
            <a:r>
              <a:rPr lang="en-US" sz="1600" dirty="0" err="1">
                <a:solidFill>
                  <a:srgbClr val="0000FF"/>
                </a:solidFill>
                <a:latin typeface="Corbel" charset="0"/>
              </a:rPr>
              <a:t>Bicocca</a:t>
            </a:r>
            <a:r>
              <a:rPr lang="en-US" sz="1600" dirty="0">
                <a:solidFill>
                  <a:srgbClr val="0000FF"/>
                </a:solidFill>
                <a:latin typeface="Corbel" charset="0"/>
              </a:rPr>
              <a:t> (G. </a:t>
            </a:r>
            <a:r>
              <a:rPr lang="en-US" sz="1600" dirty="0" err="1">
                <a:solidFill>
                  <a:srgbClr val="0000FF"/>
                </a:solidFill>
                <a:latin typeface="Corbel" charset="0"/>
              </a:rPr>
              <a:t>Mauri</a:t>
            </a:r>
            <a:r>
              <a:rPr lang="en-US" sz="1600" dirty="0">
                <a:solidFill>
                  <a:srgbClr val="0000FF"/>
                </a:solidFill>
                <a:latin typeface="Corbel" charset="0"/>
              </a:rPr>
              <a:t>) </a:t>
            </a:r>
          </a:p>
          <a:p>
            <a:pPr marL="0" indent="0">
              <a:buFont typeface="Arial" charset="0"/>
              <a:buNone/>
            </a:pPr>
            <a:r>
              <a:rPr lang="en-US" sz="1600" dirty="0">
                <a:solidFill>
                  <a:srgbClr val="0000FF"/>
                </a:solidFill>
                <a:latin typeface="Corbel" charset="0"/>
              </a:rPr>
              <a:t>5) </a:t>
            </a:r>
            <a:r>
              <a:rPr lang="en-US" sz="1600" dirty="0" err="1">
                <a:solidFill>
                  <a:srgbClr val="0000FF"/>
                </a:solidFill>
                <a:latin typeface="Corbel" charset="0"/>
              </a:rPr>
              <a:t>Università</a:t>
            </a:r>
            <a:r>
              <a:rPr lang="en-US" sz="1600" dirty="0">
                <a:solidFill>
                  <a:srgbClr val="0000FF"/>
                </a:solidFill>
                <a:latin typeface="Corbel" charset="0"/>
              </a:rPr>
              <a:t> di Bologna (R. </a:t>
            </a:r>
            <a:r>
              <a:rPr lang="en-US" sz="1600" dirty="0" err="1">
                <a:solidFill>
                  <a:srgbClr val="0000FF"/>
                </a:solidFill>
                <a:latin typeface="Corbel" charset="0"/>
              </a:rPr>
              <a:t>Casadio</a:t>
            </a:r>
            <a:r>
              <a:rPr lang="en-US" sz="1600" dirty="0">
                <a:solidFill>
                  <a:srgbClr val="0000FF"/>
                </a:solidFill>
                <a:latin typeface="Corbel" charset="0"/>
              </a:rPr>
              <a:t>)</a:t>
            </a:r>
          </a:p>
          <a:p>
            <a:pPr marL="0" indent="0">
              <a:buFont typeface="Arial" charset="0"/>
              <a:buNone/>
            </a:pPr>
            <a:r>
              <a:rPr lang="en-US" sz="1600" dirty="0">
                <a:solidFill>
                  <a:srgbClr val="0000FF"/>
                </a:solidFill>
                <a:latin typeface="Corbel" charset="0"/>
              </a:rPr>
              <a:t>6) </a:t>
            </a:r>
            <a:r>
              <a:rPr lang="en-US" sz="1600" dirty="0" err="1">
                <a:solidFill>
                  <a:srgbClr val="0000FF"/>
                </a:solidFill>
                <a:latin typeface="Corbel" charset="0"/>
              </a:rPr>
              <a:t>Università</a:t>
            </a:r>
            <a:r>
              <a:rPr lang="en-US" sz="1600" dirty="0">
                <a:solidFill>
                  <a:srgbClr val="0000FF"/>
                </a:solidFill>
                <a:latin typeface="Corbel" charset="0"/>
              </a:rPr>
              <a:t> di </a:t>
            </a:r>
            <a:r>
              <a:rPr lang="en-US" sz="1600" dirty="0" err="1">
                <a:solidFill>
                  <a:srgbClr val="0000FF"/>
                </a:solidFill>
                <a:latin typeface="Corbel" charset="0"/>
              </a:rPr>
              <a:t>Padova</a:t>
            </a:r>
            <a:r>
              <a:rPr lang="en-US" sz="1600" dirty="0">
                <a:solidFill>
                  <a:srgbClr val="0000FF"/>
                </a:solidFill>
                <a:latin typeface="Corbel" charset="0"/>
              </a:rPr>
              <a:t> (G. Valle)</a:t>
            </a:r>
          </a:p>
          <a:p>
            <a:pPr marL="0" indent="0">
              <a:buFont typeface="Arial" charset="0"/>
              <a:buNone/>
            </a:pPr>
            <a:r>
              <a:rPr lang="en-US" sz="1600" dirty="0">
                <a:solidFill>
                  <a:srgbClr val="0000FF"/>
                </a:solidFill>
                <a:latin typeface="Corbel" charset="0"/>
              </a:rPr>
              <a:t>7) </a:t>
            </a:r>
            <a:r>
              <a:rPr lang="en-US" sz="1600" dirty="0" err="1">
                <a:solidFill>
                  <a:srgbClr val="0000FF"/>
                </a:solidFill>
                <a:latin typeface="Corbel" charset="0"/>
              </a:rPr>
              <a:t>Università</a:t>
            </a:r>
            <a:r>
              <a:rPr lang="en-US" sz="1600" dirty="0">
                <a:solidFill>
                  <a:srgbClr val="0000FF"/>
                </a:solidFill>
                <a:latin typeface="Corbel" charset="0"/>
              </a:rPr>
              <a:t> di Milano (G. </a:t>
            </a:r>
            <a:r>
              <a:rPr lang="en-US" sz="1600" dirty="0" err="1">
                <a:solidFill>
                  <a:srgbClr val="0000FF"/>
                </a:solidFill>
                <a:latin typeface="Corbel" charset="0"/>
              </a:rPr>
              <a:t>Pavesi</a:t>
            </a:r>
            <a:r>
              <a:rPr lang="en-US" sz="1600" dirty="0">
                <a:solidFill>
                  <a:srgbClr val="0000FF"/>
                </a:solidFill>
                <a:latin typeface="Corbel" charset="0"/>
              </a:rPr>
              <a:t>)</a:t>
            </a:r>
          </a:p>
          <a:p>
            <a:pPr marL="0" indent="0">
              <a:buFont typeface="Arial" charset="0"/>
              <a:buNone/>
            </a:pPr>
            <a:r>
              <a:rPr lang="en-US" sz="1600" dirty="0">
                <a:solidFill>
                  <a:srgbClr val="0000FF"/>
                </a:solidFill>
                <a:latin typeface="Corbel" charset="0"/>
              </a:rPr>
              <a:t>8) </a:t>
            </a:r>
            <a:r>
              <a:rPr lang="en-US" sz="1600" dirty="0" err="1">
                <a:solidFill>
                  <a:srgbClr val="0000FF"/>
                </a:solidFill>
                <a:latin typeface="Corbel" charset="0"/>
              </a:rPr>
              <a:t>Università</a:t>
            </a:r>
            <a:r>
              <a:rPr lang="en-US" sz="1600" dirty="0">
                <a:solidFill>
                  <a:srgbClr val="0000FF"/>
                </a:solidFill>
                <a:latin typeface="Corbel" charset="0"/>
              </a:rPr>
              <a:t> </a:t>
            </a:r>
            <a:r>
              <a:rPr lang="en-US" sz="1600" dirty="0" err="1">
                <a:solidFill>
                  <a:srgbClr val="0000FF"/>
                </a:solidFill>
                <a:latin typeface="Corbel" charset="0"/>
              </a:rPr>
              <a:t>della</a:t>
            </a:r>
            <a:r>
              <a:rPr lang="en-US" sz="1600" dirty="0">
                <a:solidFill>
                  <a:srgbClr val="0000FF"/>
                </a:solidFill>
                <a:latin typeface="Corbel" charset="0"/>
              </a:rPr>
              <a:t> </a:t>
            </a:r>
            <a:r>
              <a:rPr lang="en-US" sz="1600" dirty="0" err="1">
                <a:solidFill>
                  <a:srgbClr val="0000FF"/>
                </a:solidFill>
                <a:latin typeface="Corbel" charset="0"/>
              </a:rPr>
              <a:t>Tuscia</a:t>
            </a:r>
            <a:r>
              <a:rPr lang="en-US" sz="1600" dirty="0">
                <a:solidFill>
                  <a:srgbClr val="0000FF"/>
                </a:solidFill>
                <a:latin typeface="Corbel" charset="0"/>
              </a:rPr>
              <a:t> (A. </a:t>
            </a:r>
            <a:r>
              <a:rPr lang="en-US" sz="1600" dirty="0" err="1">
                <a:solidFill>
                  <a:srgbClr val="0000FF"/>
                </a:solidFill>
                <a:latin typeface="Corbel" charset="0"/>
              </a:rPr>
              <a:t>Valentini</a:t>
            </a:r>
            <a:r>
              <a:rPr lang="en-US" sz="1600" dirty="0">
                <a:solidFill>
                  <a:srgbClr val="0000FF"/>
                </a:solidFill>
                <a:latin typeface="Corbel" charset="0"/>
              </a:rPr>
              <a:t>)</a:t>
            </a:r>
          </a:p>
          <a:p>
            <a:pPr marL="0" indent="0">
              <a:buFont typeface="Arial" charset="0"/>
              <a:buNone/>
            </a:pPr>
            <a:r>
              <a:rPr lang="en-US" sz="1600" dirty="0">
                <a:solidFill>
                  <a:srgbClr val="FF0000"/>
                </a:solidFill>
                <a:latin typeface="Corbel" charset="0"/>
              </a:rPr>
              <a:t>9) CRS4 (G. </a:t>
            </a:r>
            <a:r>
              <a:rPr lang="en-US" sz="1600" dirty="0" err="1">
                <a:solidFill>
                  <a:srgbClr val="FF0000"/>
                </a:solidFill>
                <a:latin typeface="Corbel" charset="0"/>
              </a:rPr>
              <a:t>Zanetti</a:t>
            </a:r>
            <a:r>
              <a:rPr lang="en-US" sz="1600" dirty="0">
                <a:solidFill>
                  <a:srgbClr val="FF0000"/>
                </a:solidFill>
                <a:latin typeface="Corbel" charset="0"/>
              </a:rPr>
              <a:t>)</a:t>
            </a:r>
          </a:p>
          <a:p>
            <a:pPr marL="0" indent="0">
              <a:buFont typeface="Arial" charset="0"/>
              <a:buNone/>
            </a:pPr>
            <a:r>
              <a:rPr lang="en-US" sz="1600" dirty="0">
                <a:solidFill>
                  <a:srgbClr val="FF0000"/>
                </a:solidFill>
                <a:latin typeface="Corbel" charset="0"/>
              </a:rPr>
              <a:t>10) GARR (E. Valente)</a:t>
            </a:r>
          </a:p>
          <a:p>
            <a:pPr marL="0" indent="0">
              <a:buFont typeface="Arial" charset="0"/>
              <a:buNone/>
            </a:pPr>
            <a:r>
              <a:rPr lang="en-US" sz="1600" dirty="0">
                <a:solidFill>
                  <a:srgbClr val="FF0000"/>
                </a:solidFill>
                <a:latin typeface="Corbel" charset="0"/>
              </a:rPr>
              <a:t>11) CINECA (S. </a:t>
            </a:r>
            <a:r>
              <a:rPr lang="en-US" sz="1600" dirty="0" err="1">
                <a:solidFill>
                  <a:srgbClr val="FF0000"/>
                </a:solidFill>
                <a:latin typeface="Corbel" charset="0"/>
              </a:rPr>
              <a:t>Bassini</a:t>
            </a:r>
            <a:r>
              <a:rPr lang="en-US" sz="1600" dirty="0">
                <a:solidFill>
                  <a:srgbClr val="FF0000"/>
                </a:solidFill>
                <a:latin typeface="Corbel" charset="0"/>
              </a:rPr>
              <a:t>)</a:t>
            </a:r>
          </a:p>
          <a:p>
            <a:pPr marL="0" indent="0">
              <a:buFont typeface="Arial" charset="0"/>
              <a:buNone/>
            </a:pPr>
            <a:r>
              <a:rPr lang="en-US" sz="1600" dirty="0">
                <a:solidFill>
                  <a:srgbClr val="FF0000"/>
                </a:solidFill>
                <a:latin typeface="Corbel" charset="0"/>
              </a:rPr>
              <a:t>12) INFN (G. Maggi)</a:t>
            </a:r>
          </a:p>
          <a:p>
            <a:pPr marL="0" indent="0" algn="just">
              <a:buFont typeface="Arial" charset="0"/>
              <a:buNone/>
            </a:pPr>
            <a:endParaRPr lang="en-US" sz="1800" dirty="0">
              <a:latin typeface="Corbel" charset="0"/>
            </a:endParaRPr>
          </a:p>
        </p:txBody>
      </p:sp>
      <p:sp>
        <p:nvSpPr>
          <p:cNvPr id="2" name="Parentesi graffa chiusa 1"/>
          <p:cNvSpPr/>
          <p:nvPr/>
        </p:nvSpPr>
        <p:spPr>
          <a:xfrm>
            <a:off x="6477000" y="2921000"/>
            <a:ext cx="342900" cy="2184400"/>
          </a:xfrm>
          <a:prstGeom prst="rightBrace">
            <a:avLst>
              <a:gd name="adj1" fmla="val 8333"/>
              <a:gd name="adj2" fmla="val 45930"/>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n>
                <a:solidFill>
                  <a:srgbClr val="0000FF"/>
                </a:solidFill>
              </a:ln>
            </a:endParaRPr>
          </a:p>
        </p:txBody>
      </p:sp>
      <p:sp>
        <p:nvSpPr>
          <p:cNvPr id="7" name="Parentesi graffa chiusa 6"/>
          <p:cNvSpPr/>
          <p:nvPr/>
        </p:nvSpPr>
        <p:spPr>
          <a:xfrm>
            <a:off x="6477000" y="5270500"/>
            <a:ext cx="342900" cy="1193800"/>
          </a:xfrm>
          <a:prstGeom prst="rightBrace">
            <a:avLst>
              <a:gd name="adj1" fmla="val 8333"/>
              <a:gd name="adj2" fmla="val 4593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1509" name="CasellaDiTesto 2"/>
          <p:cNvSpPr txBox="1">
            <a:spLocks noChangeArrowheads="1"/>
          </p:cNvSpPr>
          <p:nvPr/>
        </p:nvSpPr>
        <p:spPr bwMode="auto">
          <a:xfrm>
            <a:off x="6875463" y="3708400"/>
            <a:ext cx="158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00FF"/>
                </a:solidFill>
              </a:rPr>
              <a:t>Università/EPR</a:t>
            </a:r>
          </a:p>
        </p:txBody>
      </p:sp>
      <p:sp>
        <p:nvSpPr>
          <p:cNvPr id="21510" name="CasellaDiTesto 8"/>
          <p:cNvSpPr txBox="1">
            <a:spLocks noChangeArrowheads="1"/>
          </p:cNvSpPr>
          <p:nvPr/>
        </p:nvSpPr>
        <p:spPr bwMode="auto">
          <a:xfrm>
            <a:off x="6875463" y="5654675"/>
            <a:ext cx="2317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FF0000"/>
                </a:solidFill>
              </a:rPr>
              <a:t>Technological Provider </a:t>
            </a:r>
          </a:p>
        </p:txBody>
      </p:sp>
    </p:spTree>
    <p:extLst>
      <p:ext uri="{BB962C8B-B14F-4D97-AF65-F5344CB8AC3E}">
        <p14:creationId xmlns:p14="http://schemas.microsoft.com/office/powerpoint/2010/main" val="310340370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79375" y="76200"/>
            <a:ext cx="7223125" cy="615950"/>
          </a:xfrm>
        </p:spPr>
        <p:txBody>
          <a:bodyPr/>
          <a:lstStyle/>
          <a:p>
            <a:pPr eaLnBrk="1" hangingPunct="1"/>
            <a:r>
              <a:rPr lang="en-US" sz="3700" dirty="0">
                <a:solidFill>
                  <a:srgbClr val="FF0000"/>
                </a:solidFill>
                <a:latin typeface="Corbel" charset="0"/>
              </a:rPr>
              <a:t>ELIXIR:</a:t>
            </a:r>
            <a:r>
              <a:rPr lang="en-US" dirty="0">
                <a:solidFill>
                  <a:srgbClr val="FF0000"/>
                </a:solidFill>
                <a:latin typeface="Corbel" charset="0"/>
              </a:rPr>
              <a:t> </a:t>
            </a:r>
            <a:r>
              <a:rPr lang="en-US" sz="1600" dirty="0">
                <a:solidFill>
                  <a:srgbClr val="FF0000"/>
                </a:solidFill>
                <a:latin typeface="Corbel" charset="0"/>
              </a:rPr>
              <a:t>European Life Science Infrastructure for Biological Information</a:t>
            </a:r>
          </a:p>
        </p:txBody>
      </p:sp>
      <p:sp>
        <p:nvSpPr>
          <p:cNvPr id="23554" name="Content Placeholder 2"/>
          <p:cNvSpPr>
            <a:spLocks noGrp="1"/>
          </p:cNvSpPr>
          <p:nvPr>
            <p:ph idx="1"/>
          </p:nvPr>
        </p:nvSpPr>
        <p:spPr>
          <a:xfrm>
            <a:off x="228600" y="1093788"/>
            <a:ext cx="5907088" cy="4938712"/>
          </a:xfrm>
        </p:spPr>
        <p:txBody>
          <a:bodyPr/>
          <a:lstStyle/>
          <a:p>
            <a:pPr marL="0" indent="0" algn="ctr">
              <a:buFont typeface="Arial" charset="0"/>
              <a:buNone/>
            </a:pPr>
            <a:r>
              <a:rPr lang="en-US" sz="1800" b="1" dirty="0">
                <a:solidFill>
                  <a:schemeClr val="tx1"/>
                </a:solidFill>
                <a:latin typeface="Corbel" charset="0"/>
              </a:rPr>
              <a:t>The ELIXIR </a:t>
            </a:r>
            <a:r>
              <a:rPr lang="en-US" sz="1800" b="1" dirty="0" err="1">
                <a:solidFill>
                  <a:schemeClr val="tx1"/>
                </a:solidFill>
                <a:latin typeface="Corbel" charset="0"/>
              </a:rPr>
              <a:t>italian</a:t>
            </a:r>
            <a:r>
              <a:rPr lang="en-US" sz="1800" b="1" dirty="0">
                <a:solidFill>
                  <a:schemeClr val="tx1"/>
                </a:solidFill>
                <a:latin typeface="Corbel" charset="0"/>
              </a:rPr>
              <a:t> node</a:t>
            </a:r>
            <a:endParaRPr lang="en-US" sz="1800" dirty="0">
              <a:solidFill>
                <a:schemeClr val="tx1"/>
              </a:solidFill>
              <a:latin typeface="Corbel" charset="0"/>
            </a:endParaRPr>
          </a:p>
          <a:p>
            <a:pPr marL="0" indent="0" algn="just">
              <a:buFont typeface="Arial" charset="0"/>
              <a:buNone/>
            </a:pPr>
            <a:r>
              <a:rPr lang="en-US" sz="1800" dirty="0">
                <a:solidFill>
                  <a:schemeClr val="tx1"/>
                </a:solidFill>
                <a:latin typeface="Corbel" charset="0"/>
              </a:rPr>
              <a:t>The initial nucleus of the institutions that formed the JRU includes all those who had submitted organic proposals for the involvement in ELIXIR in responding to a "call for expression of interest" in the summer of 2010. These proposals had been positively evaluated by the "Steering Committee" of ELIXIR.</a:t>
            </a:r>
          </a:p>
          <a:p>
            <a:pPr marL="0" indent="0" algn="just">
              <a:buFont typeface="Arial" charset="0"/>
              <a:buNone/>
            </a:pPr>
            <a:endParaRPr lang="en-US" sz="1800" b="1" dirty="0">
              <a:solidFill>
                <a:srgbClr val="0000FF"/>
              </a:solidFill>
              <a:latin typeface="Corbel" charset="0"/>
            </a:endParaRPr>
          </a:p>
          <a:p>
            <a:pPr marL="0" indent="0" algn="just">
              <a:buFont typeface="Arial" charset="0"/>
              <a:buNone/>
            </a:pPr>
            <a:r>
              <a:rPr lang="en-US" sz="1800" b="1" dirty="0">
                <a:solidFill>
                  <a:srgbClr val="0000FF"/>
                </a:solidFill>
                <a:latin typeface="Corbel" charset="0"/>
              </a:rPr>
              <a:t>Elixir-</a:t>
            </a:r>
            <a:r>
              <a:rPr lang="en-US" sz="1800" b="1" dirty="0" err="1">
                <a:solidFill>
                  <a:srgbClr val="0000FF"/>
                </a:solidFill>
                <a:latin typeface="Corbel" charset="0"/>
              </a:rPr>
              <a:t>Ita</a:t>
            </a:r>
            <a:r>
              <a:rPr lang="en-US" sz="1800" b="1" dirty="0">
                <a:solidFill>
                  <a:srgbClr val="0000FF"/>
                </a:solidFill>
                <a:latin typeface="Corbel" charset="0"/>
              </a:rPr>
              <a:t> Steering Committee </a:t>
            </a:r>
          </a:p>
          <a:p>
            <a:pPr marL="0" indent="0" algn="just">
              <a:buFont typeface="Arial" charset="0"/>
              <a:buNone/>
            </a:pPr>
            <a:r>
              <a:rPr lang="en-US" sz="1600" dirty="0">
                <a:solidFill>
                  <a:srgbClr val="000000"/>
                </a:solidFill>
                <a:latin typeface="Corbel" charset="0"/>
              </a:rPr>
              <a:t>JRU Manager (Head of Node): 		</a:t>
            </a:r>
            <a:r>
              <a:rPr lang="en-US" sz="1600" dirty="0" err="1" smtClean="0">
                <a:solidFill>
                  <a:srgbClr val="000000"/>
                </a:solidFill>
                <a:latin typeface="Corbel" charset="0"/>
              </a:rPr>
              <a:t>Graziano</a:t>
            </a:r>
            <a:r>
              <a:rPr lang="en-US" sz="1600" dirty="0" smtClean="0">
                <a:solidFill>
                  <a:srgbClr val="000000"/>
                </a:solidFill>
                <a:latin typeface="Corbel" charset="0"/>
              </a:rPr>
              <a:t> </a:t>
            </a:r>
            <a:r>
              <a:rPr lang="en-US" sz="1600" dirty="0">
                <a:solidFill>
                  <a:srgbClr val="000000"/>
                </a:solidFill>
                <a:latin typeface="Corbel" charset="0"/>
              </a:rPr>
              <a:t>Pesole</a:t>
            </a:r>
          </a:p>
          <a:p>
            <a:pPr marL="0" indent="0" algn="just">
              <a:buFont typeface="Arial" charset="0"/>
              <a:buNone/>
            </a:pPr>
            <a:r>
              <a:rPr lang="en-US" sz="1600" dirty="0">
                <a:solidFill>
                  <a:srgbClr val="000000"/>
                </a:solidFill>
                <a:latin typeface="Corbel" charset="0"/>
              </a:rPr>
              <a:t>Italian delegate of Elixir Interim Board: 	Anna </a:t>
            </a:r>
            <a:r>
              <a:rPr lang="en-US" sz="1600" dirty="0" err="1">
                <a:solidFill>
                  <a:srgbClr val="000000"/>
                </a:solidFill>
                <a:latin typeface="Corbel" charset="0"/>
              </a:rPr>
              <a:t>Tramontano</a:t>
            </a:r>
            <a:endParaRPr lang="en-US" sz="1600" dirty="0">
              <a:solidFill>
                <a:srgbClr val="000000"/>
              </a:solidFill>
              <a:latin typeface="Corbel" charset="0"/>
            </a:endParaRPr>
          </a:p>
          <a:p>
            <a:pPr marL="0" indent="0" algn="just">
              <a:buFont typeface="Arial" charset="0"/>
              <a:buNone/>
            </a:pPr>
            <a:r>
              <a:rPr lang="en-US" sz="1600" dirty="0">
                <a:solidFill>
                  <a:srgbClr val="000000"/>
                </a:solidFill>
                <a:latin typeface="Corbel" charset="0"/>
              </a:rPr>
              <a:t>Elected member (Chief of Admin Affairs):	Giancarlo </a:t>
            </a:r>
            <a:r>
              <a:rPr lang="en-US" sz="1600" dirty="0" err="1">
                <a:solidFill>
                  <a:srgbClr val="000000"/>
                </a:solidFill>
                <a:latin typeface="Corbel" charset="0"/>
              </a:rPr>
              <a:t>Mauri</a:t>
            </a:r>
            <a:endParaRPr lang="en-US" sz="1600" dirty="0">
              <a:solidFill>
                <a:srgbClr val="000000"/>
              </a:solidFill>
              <a:latin typeface="Corbel" charset="0"/>
            </a:endParaRPr>
          </a:p>
          <a:p>
            <a:pPr marL="0" indent="0" algn="just">
              <a:buFont typeface="Arial" charset="0"/>
              <a:buNone/>
            </a:pPr>
            <a:r>
              <a:rPr lang="en-US" sz="1600" dirty="0">
                <a:solidFill>
                  <a:srgbClr val="000000"/>
                </a:solidFill>
                <a:latin typeface="Corbel" charset="0"/>
              </a:rPr>
              <a:t>Elected </a:t>
            </a:r>
            <a:r>
              <a:rPr lang="en-US" sz="1600" dirty="0" smtClean="0">
                <a:solidFill>
                  <a:srgbClr val="000000"/>
                </a:solidFill>
                <a:latin typeface="Corbel" charset="0"/>
              </a:rPr>
              <a:t>Members:</a:t>
            </a:r>
          </a:p>
          <a:p>
            <a:pPr marL="0" indent="0" algn="just">
              <a:buFont typeface="Arial" charset="0"/>
              <a:buNone/>
            </a:pPr>
            <a:r>
              <a:rPr lang="en-US" sz="1600" dirty="0" smtClean="0">
                <a:solidFill>
                  <a:srgbClr val="000000"/>
                </a:solidFill>
                <a:latin typeface="Corbel" charset="0"/>
              </a:rPr>
              <a:t>Giorgio Valle</a:t>
            </a:r>
            <a:r>
              <a:rPr lang="en-US" sz="1600" dirty="0">
                <a:solidFill>
                  <a:srgbClr val="000000"/>
                </a:solidFill>
                <a:latin typeface="Corbel" charset="0"/>
              </a:rPr>
              <a:t>		</a:t>
            </a:r>
            <a:endParaRPr lang="en-US" sz="1600" dirty="0" smtClean="0">
              <a:solidFill>
                <a:srgbClr val="000000"/>
              </a:solidFill>
              <a:latin typeface="Corbel" charset="0"/>
            </a:endParaRPr>
          </a:p>
          <a:p>
            <a:pPr marL="0" indent="0" algn="just">
              <a:buFont typeface="Arial" charset="0"/>
              <a:buNone/>
            </a:pPr>
            <a:r>
              <a:rPr lang="en-US" sz="1600" dirty="0" err="1" smtClean="0">
                <a:solidFill>
                  <a:srgbClr val="000000"/>
                </a:solidFill>
                <a:latin typeface="Corbel" charset="0"/>
              </a:rPr>
              <a:t>Sanzio</a:t>
            </a:r>
            <a:r>
              <a:rPr lang="en-US" sz="1600" dirty="0" smtClean="0">
                <a:solidFill>
                  <a:srgbClr val="000000"/>
                </a:solidFill>
                <a:latin typeface="Corbel" charset="0"/>
              </a:rPr>
              <a:t> </a:t>
            </a:r>
            <a:r>
              <a:rPr lang="en-US" sz="1600" dirty="0" err="1">
                <a:solidFill>
                  <a:srgbClr val="000000"/>
                </a:solidFill>
                <a:latin typeface="Corbel" charset="0"/>
              </a:rPr>
              <a:t>Bassini</a:t>
            </a:r>
            <a:endParaRPr lang="en-US" sz="1600" dirty="0">
              <a:solidFill>
                <a:srgbClr val="000000"/>
              </a:solidFill>
              <a:latin typeface="Corbel" charset="0"/>
            </a:endParaRPr>
          </a:p>
          <a:p>
            <a:pPr marL="0" indent="0" algn="just">
              <a:buFont typeface="Arial" charset="0"/>
              <a:buNone/>
            </a:pPr>
            <a:endParaRPr lang="en-US" sz="1600" dirty="0">
              <a:latin typeface="Corbel" charset="0"/>
            </a:endParaRPr>
          </a:p>
          <a:p>
            <a:pPr marL="0" indent="0" algn="just">
              <a:buFont typeface="Arial" charset="0"/>
              <a:buNone/>
            </a:pPr>
            <a:endParaRPr lang="en-US" sz="1800" dirty="0">
              <a:latin typeface="Corbel" charset="0"/>
            </a:endParaRPr>
          </a:p>
          <a:p>
            <a:pPr marL="0" indent="0" algn="just">
              <a:buFont typeface="Arial" charset="0"/>
              <a:buNone/>
            </a:pPr>
            <a:endParaRPr lang="en-US" sz="1800" dirty="0">
              <a:latin typeface="Corbel" charset="0"/>
            </a:endParaRPr>
          </a:p>
          <a:p>
            <a:pPr marL="0" indent="0">
              <a:buFont typeface="Arial" charset="0"/>
              <a:buNone/>
            </a:pPr>
            <a:endParaRPr lang="en-US" sz="1600" dirty="0">
              <a:latin typeface="Corbel" charset="0"/>
            </a:endParaRPr>
          </a:p>
        </p:txBody>
      </p:sp>
      <p:pic>
        <p:nvPicPr>
          <p:cNvPr id="23555"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5688" y="1409700"/>
            <a:ext cx="2409825"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26912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asellaDiTesto 1"/>
          <p:cNvSpPr txBox="1">
            <a:spLocks noChangeArrowheads="1"/>
          </p:cNvSpPr>
          <p:nvPr/>
        </p:nvSpPr>
        <p:spPr bwMode="auto">
          <a:xfrm>
            <a:off x="431800" y="1346200"/>
            <a:ext cx="8064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2000">
                <a:solidFill>
                  <a:srgbClr val="0000FF"/>
                </a:solidFill>
                <a:latin typeface="Corbel" charset="0"/>
                <a:cs typeface="Corbel" charset="0"/>
              </a:rPr>
              <a:t>Italian proposals to contribute to ELIXIR’s construction (2010) </a:t>
            </a:r>
          </a:p>
          <a:p>
            <a:pPr eaLnBrk="1" hangingPunct="1"/>
            <a:endParaRPr lang="en-US" sz="2000">
              <a:latin typeface="Corbel" charset="0"/>
              <a:cs typeface="Corbel" charset="0"/>
            </a:endParaRPr>
          </a:p>
        </p:txBody>
      </p:sp>
      <p:graphicFrame>
        <p:nvGraphicFramePr>
          <p:cNvPr id="3" name="Tabella 2"/>
          <p:cNvGraphicFramePr>
            <a:graphicFrameLocks noGrp="1"/>
          </p:cNvGraphicFramePr>
          <p:nvPr/>
        </p:nvGraphicFramePr>
        <p:xfrm>
          <a:off x="419100" y="1981200"/>
          <a:ext cx="8077200" cy="3403600"/>
        </p:xfrm>
        <a:graphic>
          <a:graphicData uri="http://schemas.openxmlformats.org/drawingml/2006/table">
            <a:tbl>
              <a:tblPr firstRow="1" bandRow="1">
                <a:tableStyleId>{37CE84F3-28C3-443E-9E96-99CF82512B78}</a:tableStyleId>
              </a:tblPr>
              <a:tblGrid>
                <a:gridCol w="3632200"/>
                <a:gridCol w="4445000"/>
              </a:tblGrid>
              <a:tr h="370840">
                <a:tc>
                  <a:txBody>
                    <a:bodyPr/>
                    <a:lstStyle/>
                    <a:p>
                      <a:r>
                        <a:rPr lang="en-US" dirty="0" smtClean="0">
                          <a:latin typeface="Corbel"/>
                          <a:cs typeface="Corbel"/>
                        </a:rPr>
                        <a:t>Proposer</a:t>
                      </a:r>
                      <a:endParaRPr lang="en-US" dirty="0">
                        <a:latin typeface="Corbel"/>
                        <a:cs typeface="Corbel"/>
                      </a:endParaRPr>
                    </a:p>
                  </a:txBody>
                  <a:tcPr/>
                </a:tc>
                <a:tc>
                  <a:txBody>
                    <a:bodyPr/>
                    <a:lstStyle/>
                    <a:p>
                      <a:r>
                        <a:rPr lang="en-US" dirty="0" smtClean="0">
                          <a:latin typeface="Corbel"/>
                          <a:cs typeface="Corbel"/>
                        </a:rPr>
                        <a:t>Description</a:t>
                      </a:r>
                      <a:endParaRPr lang="en-US" dirty="0">
                        <a:latin typeface="Corbel"/>
                        <a:cs typeface="Corbel"/>
                      </a:endParaRPr>
                    </a:p>
                  </a:txBody>
                  <a:tcPr/>
                </a:tc>
              </a:tr>
              <a:tr h="370840">
                <a:tc>
                  <a:txBody>
                    <a:bodyPr/>
                    <a:lstStyle/>
                    <a:p>
                      <a:r>
                        <a:rPr lang="en-US" dirty="0" smtClean="0">
                          <a:latin typeface="Corbel"/>
                          <a:cs typeface="Corbel"/>
                        </a:rPr>
                        <a:t>Gianni</a:t>
                      </a:r>
                      <a:r>
                        <a:rPr lang="en-US" baseline="0" dirty="0" smtClean="0">
                          <a:latin typeface="Corbel"/>
                          <a:cs typeface="Corbel"/>
                        </a:rPr>
                        <a:t> </a:t>
                      </a:r>
                      <a:r>
                        <a:rPr lang="en-US" baseline="0" dirty="0" err="1" smtClean="0">
                          <a:latin typeface="Corbel"/>
                          <a:cs typeface="Corbel"/>
                        </a:rPr>
                        <a:t>Cesareni</a:t>
                      </a:r>
                      <a:r>
                        <a:rPr lang="en-US" baseline="0" dirty="0" smtClean="0">
                          <a:latin typeface="Corbel"/>
                          <a:cs typeface="Corbel"/>
                        </a:rPr>
                        <a:t>, Univ. Tor </a:t>
                      </a:r>
                      <a:r>
                        <a:rPr lang="en-US" baseline="0" dirty="0" err="1" smtClean="0">
                          <a:latin typeface="Corbel"/>
                          <a:cs typeface="Corbel"/>
                        </a:rPr>
                        <a:t>Vergata</a:t>
                      </a:r>
                      <a:r>
                        <a:rPr lang="en-US" baseline="0" dirty="0" smtClean="0">
                          <a:latin typeface="Corbel"/>
                          <a:cs typeface="Corbel"/>
                        </a:rPr>
                        <a:t>, Rome</a:t>
                      </a:r>
                      <a:endParaRPr lang="en-US" dirty="0">
                        <a:latin typeface="Corbel"/>
                        <a:cs typeface="Corbel"/>
                      </a:endParaRPr>
                    </a:p>
                  </a:txBody>
                  <a:tcPr/>
                </a:tc>
                <a:tc>
                  <a:txBody>
                    <a:bodyPr/>
                    <a:lstStyle/>
                    <a:p>
                      <a:r>
                        <a:rPr lang="en-US" dirty="0" smtClean="0">
                          <a:latin typeface="Corbel"/>
                          <a:cs typeface="Corbel"/>
                        </a:rPr>
                        <a:t>Protein – protein interaction resources (MINT)</a:t>
                      </a:r>
                      <a:endParaRPr lang="en-US" dirty="0">
                        <a:latin typeface="Corbel"/>
                        <a:cs typeface="Corbel"/>
                      </a:endParaRPr>
                    </a:p>
                  </a:txBody>
                  <a:tcPr/>
                </a:tc>
              </a:tr>
              <a:tr h="370840">
                <a:tc>
                  <a:txBody>
                    <a:bodyPr/>
                    <a:lstStyle/>
                    <a:p>
                      <a:r>
                        <a:rPr lang="en-US" dirty="0" smtClean="0">
                          <a:latin typeface="Corbel"/>
                          <a:cs typeface="Corbel"/>
                        </a:rPr>
                        <a:t>Anna </a:t>
                      </a:r>
                      <a:r>
                        <a:rPr lang="en-US" smtClean="0">
                          <a:latin typeface="Corbel"/>
                          <a:cs typeface="Corbel"/>
                        </a:rPr>
                        <a:t>Tramontano</a:t>
                      </a:r>
                      <a:r>
                        <a:rPr lang="en-US" dirty="0" smtClean="0">
                          <a:latin typeface="Corbel"/>
                          <a:cs typeface="Corbel"/>
                        </a:rPr>
                        <a:t>,</a:t>
                      </a:r>
                      <a:r>
                        <a:rPr lang="en-US" baseline="0" dirty="0" smtClean="0">
                          <a:latin typeface="Corbel"/>
                          <a:cs typeface="Corbel"/>
                        </a:rPr>
                        <a:t> Univ. </a:t>
                      </a:r>
                      <a:r>
                        <a:rPr lang="en-US" baseline="0" dirty="0" err="1" smtClean="0">
                          <a:latin typeface="Corbel"/>
                          <a:cs typeface="Corbel"/>
                        </a:rPr>
                        <a:t>Sapienza</a:t>
                      </a:r>
                      <a:r>
                        <a:rPr lang="en-US" baseline="0" dirty="0" smtClean="0">
                          <a:latin typeface="Corbel"/>
                          <a:cs typeface="Corbel"/>
                        </a:rPr>
                        <a:t>, Rome</a:t>
                      </a:r>
                      <a:endParaRPr lang="en-US" dirty="0">
                        <a:latin typeface="Corbel"/>
                        <a:cs typeface="Corbel"/>
                      </a:endParaRPr>
                    </a:p>
                  </a:txBody>
                  <a:tcPr/>
                </a:tc>
                <a:tc>
                  <a:txBody>
                    <a:bodyPr/>
                    <a:lstStyle/>
                    <a:p>
                      <a:r>
                        <a:rPr lang="en-US" dirty="0" smtClean="0">
                          <a:latin typeface="Corbel"/>
                          <a:cs typeface="Corbel"/>
                        </a:rPr>
                        <a:t>Training in Bioinformatics</a:t>
                      </a:r>
                      <a:endParaRPr lang="en-US" dirty="0">
                        <a:latin typeface="Corbel"/>
                        <a:cs typeface="Corbel"/>
                      </a:endParaRPr>
                    </a:p>
                  </a:txBody>
                  <a:tcPr/>
                </a:tc>
              </a:tr>
              <a:tr h="370840">
                <a:tc>
                  <a:txBody>
                    <a:bodyPr/>
                    <a:lstStyle/>
                    <a:p>
                      <a:r>
                        <a:rPr lang="en-US" dirty="0" smtClean="0">
                          <a:latin typeface="Corbel"/>
                          <a:cs typeface="Corbel"/>
                        </a:rPr>
                        <a:t>Giorgio Valle,</a:t>
                      </a:r>
                      <a:r>
                        <a:rPr lang="en-US" baseline="0" dirty="0" smtClean="0">
                          <a:latin typeface="Corbel"/>
                          <a:cs typeface="Corbel"/>
                        </a:rPr>
                        <a:t> University of Padua</a:t>
                      </a:r>
                      <a:endParaRPr lang="en-US" dirty="0">
                        <a:latin typeface="Corbel"/>
                        <a:cs typeface="Corbel"/>
                      </a:endParaRPr>
                    </a:p>
                  </a:txBody>
                  <a:tcPr/>
                </a:tc>
                <a:tc>
                  <a:txBody>
                    <a:bodyPr/>
                    <a:lstStyle/>
                    <a:p>
                      <a:r>
                        <a:rPr lang="en-US" dirty="0" smtClean="0">
                          <a:latin typeface="Corbel"/>
                          <a:cs typeface="Corbel"/>
                        </a:rPr>
                        <a:t>Plant Genomics</a:t>
                      </a:r>
                      <a:r>
                        <a:rPr lang="en-US" baseline="0" dirty="0" smtClean="0">
                          <a:latin typeface="Corbel"/>
                          <a:cs typeface="Corbel"/>
                        </a:rPr>
                        <a:t> resources</a:t>
                      </a:r>
                      <a:endParaRPr lang="en-US" dirty="0">
                        <a:latin typeface="Corbel"/>
                        <a:cs typeface="Corbel"/>
                      </a:endParaRPr>
                    </a:p>
                  </a:txBody>
                  <a:tcPr/>
                </a:tc>
              </a:tr>
              <a:tr h="370840">
                <a:tc>
                  <a:txBody>
                    <a:bodyPr/>
                    <a:lstStyle/>
                    <a:p>
                      <a:r>
                        <a:rPr lang="en-US" dirty="0" err="1" smtClean="0">
                          <a:latin typeface="Corbel"/>
                          <a:cs typeface="Corbel"/>
                        </a:rPr>
                        <a:t>Gianluigi</a:t>
                      </a:r>
                      <a:r>
                        <a:rPr lang="en-US" dirty="0" smtClean="0">
                          <a:latin typeface="Corbel"/>
                          <a:cs typeface="Corbel"/>
                        </a:rPr>
                        <a:t> </a:t>
                      </a:r>
                      <a:r>
                        <a:rPr lang="en-US" dirty="0" err="1" smtClean="0">
                          <a:latin typeface="Corbel"/>
                          <a:cs typeface="Corbel"/>
                        </a:rPr>
                        <a:t>Zanetti</a:t>
                      </a:r>
                      <a:r>
                        <a:rPr lang="en-US" dirty="0" smtClean="0">
                          <a:latin typeface="Corbel"/>
                          <a:cs typeface="Corbel"/>
                        </a:rPr>
                        <a:t>, CRS4, Cagliari</a:t>
                      </a:r>
                      <a:endParaRPr lang="en-US" dirty="0">
                        <a:latin typeface="Corbel"/>
                        <a:cs typeface="Corbel"/>
                      </a:endParaRPr>
                    </a:p>
                  </a:txBody>
                  <a:tcPr/>
                </a:tc>
                <a:tc>
                  <a:txBody>
                    <a:bodyPr/>
                    <a:lstStyle/>
                    <a:p>
                      <a:r>
                        <a:rPr lang="en-US" dirty="0" smtClean="0">
                          <a:latin typeface="Corbel"/>
                          <a:cs typeface="Corbel"/>
                        </a:rPr>
                        <a:t>Human Genomics resources</a:t>
                      </a:r>
                      <a:endParaRPr lang="en-US" dirty="0">
                        <a:latin typeface="Corbel"/>
                        <a:cs typeface="Corbel"/>
                      </a:endParaRPr>
                    </a:p>
                  </a:txBody>
                  <a:tcPr/>
                </a:tc>
              </a:tr>
              <a:tr h="370840">
                <a:tc>
                  <a:txBody>
                    <a:bodyPr/>
                    <a:lstStyle/>
                    <a:p>
                      <a:r>
                        <a:rPr lang="en-US" dirty="0" err="1" smtClean="0">
                          <a:latin typeface="Corbel"/>
                          <a:cs typeface="Corbel"/>
                        </a:rPr>
                        <a:t>Alessio</a:t>
                      </a:r>
                      <a:r>
                        <a:rPr lang="en-US" dirty="0" smtClean="0">
                          <a:latin typeface="Corbel"/>
                          <a:cs typeface="Corbel"/>
                        </a:rPr>
                        <a:t> </a:t>
                      </a:r>
                      <a:r>
                        <a:rPr lang="en-US" dirty="0" err="1" smtClean="0">
                          <a:latin typeface="Corbel"/>
                          <a:cs typeface="Corbel"/>
                        </a:rPr>
                        <a:t>Valentini</a:t>
                      </a:r>
                      <a:r>
                        <a:rPr lang="en-US" dirty="0" smtClean="0">
                          <a:latin typeface="Corbel"/>
                          <a:cs typeface="Corbel"/>
                        </a:rPr>
                        <a:t>, Univ. </a:t>
                      </a:r>
                      <a:r>
                        <a:rPr lang="en-US" dirty="0" err="1" smtClean="0">
                          <a:latin typeface="Corbel"/>
                          <a:cs typeface="Corbel"/>
                        </a:rPr>
                        <a:t>Tuscia</a:t>
                      </a:r>
                      <a:r>
                        <a:rPr lang="en-US" dirty="0" smtClean="0">
                          <a:latin typeface="Corbel"/>
                          <a:cs typeface="Corbel"/>
                        </a:rPr>
                        <a:t>,</a:t>
                      </a:r>
                      <a:r>
                        <a:rPr lang="en-US" baseline="0" dirty="0" smtClean="0">
                          <a:latin typeface="Corbel"/>
                          <a:cs typeface="Corbel"/>
                        </a:rPr>
                        <a:t> </a:t>
                      </a:r>
                      <a:r>
                        <a:rPr lang="en-US" baseline="0" dirty="0" err="1" smtClean="0">
                          <a:latin typeface="Corbel"/>
                          <a:cs typeface="Corbel"/>
                        </a:rPr>
                        <a:t>Viterbo</a:t>
                      </a:r>
                      <a:endParaRPr lang="en-US" dirty="0">
                        <a:latin typeface="Corbel"/>
                        <a:cs typeface="Corbel"/>
                      </a:endParaRPr>
                    </a:p>
                  </a:txBody>
                  <a:tcPr/>
                </a:tc>
                <a:tc>
                  <a:txBody>
                    <a:bodyPr/>
                    <a:lstStyle/>
                    <a:p>
                      <a:r>
                        <a:rPr lang="en-US" dirty="0" smtClean="0">
                          <a:latin typeface="Corbel"/>
                          <a:cs typeface="Corbel"/>
                        </a:rPr>
                        <a:t>Farm Animal Genomics resources</a:t>
                      </a:r>
                      <a:endParaRPr lang="en-US" dirty="0">
                        <a:latin typeface="Corbel"/>
                        <a:cs typeface="Corbel"/>
                      </a:endParaRPr>
                    </a:p>
                  </a:txBody>
                  <a:tcPr/>
                </a:tc>
              </a:tr>
              <a:tr h="370840">
                <a:tc>
                  <a:txBody>
                    <a:bodyPr/>
                    <a:lstStyle/>
                    <a:p>
                      <a:r>
                        <a:rPr lang="en-US" dirty="0" err="1" smtClean="0">
                          <a:latin typeface="Corbel"/>
                          <a:cs typeface="Corbel"/>
                        </a:rPr>
                        <a:t>Graziano</a:t>
                      </a:r>
                      <a:r>
                        <a:rPr lang="en-US" dirty="0" smtClean="0">
                          <a:latin typeface="Corbel"/>
                          <a:cs typeface="Corbel"/>
                        </a:rPr>
                        <a:t> Pesole, IBBE-CNR, Bari</a:t>
                      </a:r>
                      <a:endParaRPr lang="en-US" dirty="0">
                        <a:latin typeface="Corbel"/>
                        <a:cs typeface="Corbel"/>
                      </a:endParaRPr>
                    </a:p>
                  </a:txBody>
                  <a:tcPr/>
                </a:tc>
                <a:tc>
                  <a:txBody>
                    <a:bodyPr/>
                    <a:lstStyle/>
                    <a:p>
                      <a:r>
                        <a:rPr lang="en-US" dirty="0" err="1" smtClean="0">
                          <a:latin typeface="Corbel"/>
                          <a:cs typeface="Corbel"/>
                        </a:rPr>
                        <a:t>Transcriptome</a:t>
                      </a:r>
                      <a:r>
                        <a:rPr lang="en-US" dirty="0" smtClean="0">
                          <a:latin typeface="Corbel"/>
                          <a:cs typeface="Corbel"/>
                        </a:rPr>
                        <a:t> resources and tools</a:t>
                      </a:r>
                      <a:endParaRPr lang="en-US" dirty="0">
                        <a:latin typeface="Corbel"/>
                        <a:cs typeface="Corbel"/>
                      </a:endParaRPr>
                    </a:p>
                  </a:txBody>
                  <a:tcPr/>
                </a:tc>
              </a:tr>
            </a:tbl>
          </a:graphicData>
        </a:graphic>
      </p:graphicFrame>
      <p:sp>
        <p:nvSpPr>
          <p:cNvPr id="25618" name="Title 1"/>
          <p:cNvSpPr txBox="1">
            <a:spLocks/>
          </p:cNvSpPr>
          <p:nvPr/>
        </p:nvSpPr>
        <p:spPr bwMode="auto">
          <a:xfrm>
            <a:off x="701675" y="292100"/>
            <a:ext cx="7223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700" dirty="0">
                <a:solidFill>
                  <a:srgbClr val="FF0000"/>
                </a:solidFill>
                <a:latin typeface="Corbel" charset="0"/>
                <a:cs typeface="Corbel" charset="0"/>
              </a:rPr>
              <a:t>ELIXIR:</a:t>
            </a:r>
            <a:r>
              <a:rPr lang="en-US" sz="4400" dirty="0">
                <a:solidFill>
                  <a:srgbClr val="FF0000"/>
                </a:solidFill>
                <a:latin typeface="Corbel" charset="0"/>
                <a:cs typeface="Corbel" charset="0"/>
              </a:rPr>
              <a:t> </a:t>
            </a:r>
            <a:r>
              <a:rPr lang="en-US" sz="1600" dirty="0">
                <a:solidFill>
                  <a:srgbClr val="FF0000"/>
                </a:solidFill>
                <a:latin typeface="Corbel" charset="0"/>
                <a:cs typeface="Corbel" charset="0"/>
              </a:rPr>
              <a:t>European Life Science Infrastructure for Biological Information</a:t>
            </a:r>
          </a:p>
        </p:txBody>
      </p:sp>
    </p:spTree>
    <p:extLst>
      <p:ext uri="{BB962C8B-B14F-4D97-AF65-F5344CB8AC3E}">
        <p14:creationId xmlns:p14="http://schemas.microsoft.com/office/powerpoint/2010/main" val="3811684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txBox="1">
            <a:spLocks/>
          </p:cNvSpPr>
          <p:nvPr/>
        </p:nvSpPr>
        <p:spPr bwMode="auto">
          <a:xfrm>
            <a:off x="79375" y="76200"/>
            <a:ext cx="7223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700" dirty="0">
                <a:solidFill>
                  <a:srgbClr val="FF0000"/>
                </a:solidFill>
                <a:latin typeface="Corbel" charset="0"/>
                <a:cs typeface="Corbel" charset="0"/>
              </a:rPr>
              <a:t>ELIXIR:</a:t>
            </a:r>
            <a:r>
              <a:rPr lang="en-US" sz="4400" dirty="0">
                <a:solidFill>
                  <a:srgbClr val="FF0000"/>
                </a:solidFill>
                <a:latin typeface="Corbel" charset="0"/>
                <a:cs typeface="Corbel" charset="0"/>
              </a:rPr>
              <a:t> </a:t>
            </a:r>
            <a:r>
              <a:rPr lang="en-US" sz="1600" dirty="0">
                <a:solidFill>
                  <a:srgbClr val="FF0000"/>
                </a:solidFill>
                <a:latin typeface="Corbel" charset="0"/>
                <a:cs typeface="Corbel" charset="0"/>
              </a:rPr>
              <a:t>European Life Science Infrastructure for Biological Information</a:t>
            </a:r>
          </a:p>
        </p:txBody>
      </p:sp>
      <p:graphicFrame>
        <p:nvGraphicFramePr>
          <p:cNvPr id="2" name="Tabella 1"/>
          <p:cNvGraphicFramePr>
            <a:graphicFrameLocks noGrp="1"/>
          </p:cNvGraphicFramePr>
          <p:nvPr/>
        </p:nvGraphicFramePr>
        <p:xfrm>
          <a:off x="447675" y="1704975"/>
          <a:ext cx="8226425" cy="4908561"/>
        </p:xfrm>
        <a:graphic>
          <a:graphicData uri="http://schemas.openxmlformats.org/drawingml/2006/table">
            <a:tbl>
              <a:tblPr firstRow="1" bandRow="1">
                <a:tableStyleId>{0660B408-B3CF-4A94-85FC-2B1E0A45F4A2}</a:tableStyleId>
              </a:tblPr>
              <a:tblGrid>
                <a:gridCol w="4993993"/>
                <a:gridCol w="3232432"/>
              </a:tblGrid>
              <a:tr h="287019">
                <a:tc>
                  <a:txBody>
                    <a:bodyPr/>
                    <a:lstStyle/>
                    <a:p>
                      <a:pPr marL="0" marR="0" indent="0" algn="ctr" defTabSz="457162" rtl="0" eaLnBrk="1" fontAlgn="auto" latinLnBrk="0" hangingPunct="1">
                        <a:lnSpc>
                          <a:spcPct val="100000"/>
                        </a:lnSpc>
                        <a:spcBef>
                          <a:spcPts val="0"/>
                        </a:spcBef>
                        <a:spcAft>
                          <a:spcPts val="600"/>
                        </a:spcAft>
                        <a:buClrTx/>
                        <a:buSzTx/>
                        <a:buFontTx/>
                        <a:buNone/>
                        <a:tabLst/>
                        <a:defRPr/>
                      </a:pPr>
                      <a:r>
                        <a:rPr lang="it-IT" sz="1800" b="0" i="0" u="none" strike="noStrike" dirty="0" err="1" smtClean="0">
                          <a:effectLst/>
                        </a:rPr>
                        <a:t>Description</a:t>
                      </a:r>
                      <a:endParaRPr lang="it-IT" sz="1800" b="0" i="0" u="none" strike="noStrike" dirty="0" smtClean="0">
                        <a:solidFill>
                          <a:srgbClr val="000000"/>
                        </a:solidFill>
                        <a:effectLst/>
                        <a:latin typeface="+mn-lt"/>
                      </a:endParaRPr>
                    </a:p>
                  </a:txBody>
                  <a:tcPr marL="12700" marR="12700" marT="12700" marB="0" anchor="ctr"/>
                </a:tc>
                <a:tc>
                  <a:txBody>
                    <a:bodyPr/>
                    <a:lstStyle/>
                    <a:p>
                      <a:pPr marL="0" marR="0" indent="0" algn="ctr" defTabSz="457162" rtl="0" eaLnBrk="1" fontAlgn="auto" latinLnBrk="0" hangingPunct="1">
                        <a:lnSpc>
                          <a:spcPct val="100000"/>
                        </a:lnSpc>
                        <a:spcBef>
                          <a:spcPts val="0"/>
                        </a:spcBef>
                        <a:spcAft>
                          <a:spcPts val="600"/>
                        </a:spcAft>
                        <a:buClrTx/>
                        <a:buSzTx/>
                        <a:buFontTx/>
                        <a:buNone/>
                        <a:tabLst/>
                        <a:defRPr/>
                      </a:pPr>
                      <a:r>
                        <a:rPr lang="it-IT" sz="1800" b="0" i="0" u="none" strike="noStrike" dirty="0" smtClean="0">
                          <a:effectLst/>
                        </a:rPr>
                        <a:t>Web </a:t>
                      </a:r>
                      <a:r>
                        <a:rPr lang="it-IT" sz="1800" b="0" i="0" u="none" strike="noStrike" dirty="0" err="1" smtClean="0">
                          <a:effectLst/>
                        </a:rPr>
                        <a:t>address</a:t>
                      </a:r>
                      <a:endParaRPr lang="it-IT" sz="1800" b="0" i="0" u="none" strike="noStrike" dirty="0" smtClean="0">
                        <a:solidFill>
                          <a:srgbClr val="000000"/>
                        </a:solidFill>
                        <a:effectLst/>
                        <a:latin typeface="+mn-lt"/>
                      </a:endParaRPr>
                    </a:p>
                  </a:txBody>
                  <a:tcPr marL="12700" marR="12700" marT="12700" marB="0" anchor="ctr"/>
                </a:tc>
              </a:tr>
              <a:tr h="487678">
                <a:tc>
                  <a:txBody>
                    <a:bodyPr/>
                    <a:lstStyle/>
                    <a:p>
                      <a:pPr>
                        <a:spcAft>
                          <a:spcPts val="300"/>
                        </a:spcAft>
                      </a:pPr>
                      <a:r>
                        <a:rPr lang="it-IT" sz="1600" b="1" dirty="0" err="1">
                          <a:effectLst/>
                          <a:latin typeface="Corbel"/>
                          <a:ea typeface="ＭＳ 明朝"/>
                          <a:cs typeface="Corbel"/>
                        </a:rPr>
                        <a:t>ASPicDB</a:t>
                      </a:r>
                      <a:r>
                        <a:rPr lang="it-IT" sz="1600" dirty="0">
                          <a:effectLst/>
                          <a:latin typeface="Corbel"/>
                          <a:ea typeface="ＭＳ 明朝"/>
                          <a:cs typeface="Corbel"/>
                        </a:rPr>
                        <a:t> (alternative </a:t>
                      </a:r>
                      <a:r>
                        <a:rPr lang="it-IT" sz="1600" dirty="0" err="1">
                          <a:effectLst/>
                          <a:latin typeface="Corbel"/>
                          <a:ea typeface="ＭＳ 明朝"/>
                          <a:cs typeface="Corbel"/>
                        </a:rPr>
                        <a:t>splicing</a:t>
                      </a:r>
                      <a:r>
                        <a:rPr lang="it-IT" sz="1600" dirty="0">
                          <a:effectLst/>
                          <a:latin typeface="Corbel"/>
                          <a:ea typeface="ＭＳ 明朝"/>
                          <a:cs typeface="Corbel"/>
                        </a:rPr>
                        <a:t> </a:t>
                      </a:r>
                      <a:r>
                        <a:rPr lang="it-IT" sz="1600" dirty="0" err="1">
                          <a:effectLst/>
                          <a:latin typeface="Corbel"/>
                          <a:ea typeface="ＭＳ 明朝"/>
                          <a:cs typeface="Corbel"/>
                        </a:rPr>
                        <a:t>patterns</a:t>
                      </a:r>
                      <a:r>
                        <a:rPr lang="it-IT" sz="1600" dirty="0">
                          <a:effectLst/>
                          <a:latin typeface="Corbel"/>
                          <a:ea typeface="ＭＳ 明朝"/>
                          <a:cs typeface="Corbel"/>
                        </a:rPr>
                        <a:t> in the human and </a:t>
                      </a:r>
                      <a:r>
                        <a:rPr lang="it-IT" sz="1600" dirty="0" err="1">
                          <a:effectLst/>
                          <a:latin typeface="Corbel"/>
                          <a:ea typeface="ＭＳ 明朝"/>
                          <a:cs typeface="Corbel"/>
                        </a:rPr>
                        <a:t>other</a:t>
                      </a:r>
                      <a:r>
                        <a:rPr lang="it-IT" sz="1600" dirty="0">
                          <a:effectLst/>
                          <a:latin typeface="Corbel"/>
                          <a:ea typeface="ＭＳ 明朝"/>
                          <a:cs typeface="Corbel"/>
                        </a:rPr>
                        <a:t> </a:t>
                      </a:r>
                      <a:r>
                        <a:rPr lang="it-IT" sz="1600" dirty="0" err="1">
                          <a:effectLst/>
                          <a:latin typeface="Corbel"/>
                          <a:ea typeface="ＭＳ 明朝"/>
                          <a:cs typeface="Corbel"/>
                        </a:rPr>
                        <a:t>genomes</a:t>
                      </a:r>
                      <a:r>
                        <a:rPr lang="it-IT" sz="1600" dirty="0">
                          <a:effectLst/>
                          <a:latin typeface="Corbel"/>
                          <a:ea typeface="ＭＳ 明朝"/>
                          <a:cs typeface="Corbel"/>
                        </a:rPr>
                        <a:t>)</a:t>
                      </a:r>
                    </a:p>
                  </a:txBody>
                  <a:tcPr marL="68580" marR="68580" marT="0" marB="0"/>
                </a:tc>
                <a:tc>
                  <a:txBody>
                    <a:bodyPr/>
                    <a:lstStyle/>
                    <a:p>
                      <a:pPr marL="0" indent="173038" algn="l" fontAlgn="b">
                        <a:lnSpc>
                          <a:spcPct val="100000"/>
                        </a:lnSpc>
                        <a:spcAft>
                          <a:spcPts val="0"/>
                        </a:spcAft>
                      </a:pPr>
                      <a:r>
                        <a:rPr lang="it-IT" sz="1400" b="0" i="0" u="none" strike="noStrike" dirty="0">
                          <a:solidFill>
                            <a:srgbClr val="000090"/>
                          </a:solidFill>
                          <a:effectLst/>
                        </a:rPr>
                        <a:t>http://srv00.ibbe.cnr.it/</a:t>
                      </a:r>
                      <a:r>
                        <a:rPr lang="it-IT" sz="1400" b="0" i="0" u="none" strike="noStrike" dirty="0" err="1">
                          <a:solidFill>
                            <a:srgbClr val="000090"/>
                          </a:solidFill>
                          <a:effectLst/>
                        </a:rPr>
                        <a:t>ASPicDB</a:t>
                      </a:r>
                      <a:r>
                        <a:rPr lang="it-IT" sz="1400" b="0" i="0" u="none" strike="noStrike" dirty="0">
                          <a:solidFill>
                            <a:srgbClr val="000090"/>
                          </a:solidFill>
                          <a:effectLst/>
                        </a:rPr>
                        <a:t>/</a:t>
                      </a:r>
                      <a:endParaRPr lang="it-IT" sz="1400" b="0" i="0" u="none" strike="noStrike" dirty="0">
                        <a:solidFill>
                          <a:srgbClr val="000090"/>
                        </a:solidFill>
                        <a:effectLst/>
                        <a:latin typeface="Calibri"/>
                      </a:endParaRPr>
                    </a:p>
                  </a:txBody>
                  <a:tcPr marL="12700" marR="12700" marT="12700" marB="0" anchor="ctr"/>
                </a:tc>
              </a:tr>
              <a:tr h="487678">
                <a:tc>
                  <a:txBody>
                    <a:bodyPr/>
                    <a:lstStyle/>
                    <a:p>
                      <a:pPr>
                        <a:spcAft>
                          <a:spcPts val="0"/>
                        </a:spcAft>
                      </a:pPr>
                      <a:r>
                        <a:rPr lang="it-IT" sz="1600" b="1" dirty="0" err="1">
                          <a:effectLst/>
                          <a:latin typeface="Corbel"/>
                          <a:ea typeface="ＭＳ 明朝"/>
                          <a:cs typeface="Corbel"/>
                        </a:rPr>
                        <a:t>SpliceAid-F</a:t>
                      </a:r>
                      <a:r>
                        <a:rPr lang="it-IT" sz="1600" b="1" dirty="0">
                          <a:effectLst/>
                          <a:latin typeface="Corbel"/>
                          <a:ea typeface="ＭＳ 明朝"/>
                          <a:cs typeface="Corbel"/>
                        </a:rPr>
                        <a:t> </a:t>
                      </a:r>
                      <a:r>
                        <a:rPr lang="it-IT" sz="1600" dirty="0">
                          <a:effectLst/>
                          <a:latin typeface="Corbel"/>
                          <a:ea typeface="ＭＳ 明朝"/>
                          <a:cs typeface="Corbel"/>
                        </a:rPr>
                        <a:t>(</a:t>
                      </a:r>
                      <a:r>
                        <a:rPr lang="it-IT" sz="1600" dirty="0" err="1">
                          <a:effectLst/>
                          <a:latin typeface="Corbel"/>
                          <a:ea typeface="ＭＳ 明朝"/>
                          <a:cs typeface="Corbel"/>
                        </a:rPr>
                        <a:t>splicing</a:t>
                      </a:r>
                      <a:r>
                        <a:rPr lang="it-IT" sz="1600" dirty="0">
                          <a:effectLst/>
                          <a:latin typeface="Corbel"/>
                          <a:ea typeface="ＭＳ 明朝"/>
                          <a:cs typeface="Corbel"/>
                        </a:rPr>
                        <a:t> </a:t>
                      </a:r>
                      <a:r>
                        <a:rPr lang="it-IT" sz="1600" dirty="0" err="1">
                          <a:effectLst/>
                          <a:latin typeface="Corbel"/>
                          <a:ea typeface="ＭＳ 明朝"/>
                          <a:cs typeface="Corbel"/>
                        </a:rPr>
                        <a:t>regulatory</a:t>
                      </a:r>
                      <a:r>
                        <a:rPr lang="it-IT" sz="1600" dirty="0">
                          <a:effectLst/>
                          <a:latin typeface="Corbel"/>
                          <a:ea typeface="ＭＳ 明朝"/>
                          <a:cs typeface="Corbel"/>
                        </a:rPr>
                        <a:t> </a:t>
                      </a:r>
                      <a:r>
                        <a:rPr lang="it-IT" sz="1600" dirty="0" err="1">
                          <a:effectLst/>
                          <a:latin typeface="Corbel"/>
                          <a:ea typeface="ＭＳ 明朝"/>
                          <a:cs typeface="Corbel"/>
                        </a:rPr>
                        <a:t>factors</a:t>
                      </a:r>
                      <a:r>
                        <a:rPr lang="it-IT" sz="1600" dirty="0">
                          <a:effectLst/>
                          <a:latin typeface="Corbel"/>
                          <a:ea typeface="ＭＳ 明朝"/>
                          <a:cs typeface="Corbel"/>
                        </a:rPr>
                        <a:t> and </a:t>
                      </a:r>
                      <a:r>
                        <a:rPr lang="it-IT" sz="1600" dirty="0" err="1">
                          <a:effectLst/>
                          <a:latin typeface="Corbel"/>
                          <a:ea typeface="ＭＳ 明朝"/>
                          <a:cs typeface="Corbel"/>
                        </a:rPr>
                        <a:t>their</a:t>
                      </a:r>
                      <a:r>
                        <a:rPr lang="it-IT" sz="1600" dirty="0">
                          <a:effectLst/>
                          <a:latin typeface="Corbel"/>
                          <a:ea typeface="ＭＳ 明朝"/>
                          <a:cs typeface="Corbel"/>
                        </a:rPr>
                        <a:t> </a:t>
                      </a:r>
                      <a:r>
                        <a:rPr lang="it-IT" sz="1600" dirty="0" err="1">
                          <a:effectLst/>
                          <a:latin typeface="Corbel"/>
                          <a:ea typeface="ＭＳ 明朝"/>
                          <a:cs typeface="Corbel"/>
                        </a:rPr>
                        <a:t>binding</a:t>
                      </a:r>
                      <a:r>
                        <a:rPr lang="it-IT" sz="1600" dirty="0">
                          <a:effectLst/>
                          <a:latin typeface="Corbel"/>
                          <a:ea typeface="ＭＳ 明朝"/>
                          <a:cs typeface="Corbel"/>
                        </a:rPr>
                        <a:t> </a:t>
                      </a:r>
                      <a:r>
                        <a:rPr lang="it-IT" sz="1600" dirty="0" err="1">
                          <a:effectLst/>
                          <a:latin typeface="Corbel"/>
                          <a:ea typeface="ＭＳ 明朝"/>
                          <a:cs typeface="Corbel"/>
                        </a:rPr>
                        <a:t>sites</a:t>
                      </a:r>
                      <a:r>
                        <a:rPr lang="it-IT" sz="1600" dirty="0">
                          <a:effectLst/>
                          <a:latin typeface="Corbel"/>
                          <a:ea typeface="ＭＳ 明朝"/>
                          <a:cs typeface="Corbel"/>
                        </a:rPr>
                        <a:t>)</a:t>
                      </a:r>
                    </a:p>
                  </a:txBody>
                  <a:tcPr marL="68580" marR="68580" marT="0" marB="0"/>
                </a:tc>
                <a:tc>
                  <a:txBody>
                    <a:bodyPr/>
                    <a:lstStyle/>
                    <a:p>
                      <a:pPr marL="0" indent="173038" algn="l" fontAlgn="b">
                        <a:lnSpc>
                          <a:spcPct val="100000"/>
                        </a:lnSpc>
                        <a:spcAft>
                          <a:spcPts val="0"/>
                        </a:spcAft>
                      </a:pPr>
                      <a:r>
                        <a:rPr lang="it-IT" sz="1400" b="0" i="0" u="none" strike="noStrike" dirty="0" smtClean="0">
                          <a:solidFill>
                            <a:srgbClr val="000090"/>
                          </a:solidFill>
                          <a:effectLst/>
                        </a:rPr>
                        <a:t>http</a:t>
                      </a:r>
                      <a:r>
                        <a:rPr lang="it-IT" sz="1400" b="0" i="0" u="none" strike="noStrike" dirty="0">
                          <a:solidFill>
                            <a:srgbClr val="000090"/>
                          </a:solidFill>
                          <a:effectLst/>
                        </a:rPr>
                        <a:t>://srv00.ibbe.cnr.it/</a:t>
                      </a:r>
                      <a:r>
                        <a:rPr lang="it-IT" sz="1400" b="0" i="0" u="none" strike="noStrike" dirty="0" err="1">
                          <a:solidFill>
                            <a:srgbClr val="000090"/>
                          </a:solidFill>
                          <a:effectLst/>
                        </a:rPr>
                        <a:t>SpliceAidF</a:t>
                      </a:r>
                      <a:r>
                        <a:rPr lang="it-IT" sz="1400" b="0" i="0" u="none" strike="noStrike" dirty="0" smtClean="0">
                          <a:solidFill>
                            <a:srgbClr val="000090"/>
                          </a:solidFill>
                          <a:effectLst/>
                        </a:rPr>
                        <a:t>/</a:t>
                      </a:r>
                      <a:endParaRPr lang="it-IT" sz="1400" b="0" i="0" u="none" strike="noStrike" dirty="0" smtClean="0">
                        <a:solidFill>
                          <a:srgbClr val="000090"/>
                        </a:solidFill>
                        <a:effectLst/>
                        <a:latin typeface="Calibri"/>
                      </a:endParaRPr>
                    </a:p>
                  </a:txBody>
                  <a:tcPr marL="12700" marR="12700" marT="12700" marB="0" anchor="ctr"/>
                </a:tc>
              </a:tr>
              <a:tr h="487678">
                <a:tc>
                  <a:txBody>
                    <a:bodyPr/>
                    <a:lstStyle/>
                    <a:p>
                      <a:pPr>
                        <a:spcAft>
                          <a:spcPts val="0"/>
                        </a:spcAft>
                      </a:pPr>
                      <a:r>
                        <a:rPr lang="it-IT" sz="1600" b="1" dirty="0" err="1">
                          <a:effectLst/>
                          <a:latin typeface="Corbel"/>
                          <a:ea typeface="ＭＳ 明朝"/>
                          <a:cs typeface="Corbel"/>
                        </a:rPr>
                        <a:t>UTRdb</a:t>
                      </a:r>
                      <a:r>
                        <a:rPr lang="it-IT" sz="1600" b="1" dirty="0">
                          <a:effectLst/>
                          <a:latin typeface="Corbel"/>
                          <a:ea typeface="ＭＳ 明朝"/>
                          <a:cs typeface="Corbel"/>
                        </a:rPr>
                        <a:t>/</a:t>
                      </a:r>
                      <a:r>
                        <a:rPr lang="it-IT" sz="1600" b="1" dirty="0" err="1">
                          <a:effectLst/>
                          <a:latin typeface="Corbel"/>
                          <a:ea typeface="ＭＳ 明朝"/>
                          <a:cs typeface="Corbel"/>
                        </a:rPr>
                        <a:t>UTRsite</a:t>
                      </a:r>
                      <a:r>
                        <a:rPr lang="it-IT" sz="1600" b="1" dirty="0">
                          <a:effectLst/>
                          <a:latin typeface="Corbel"/>
                          <a:ea typeface="ＭＳ 明朝"/>
                          <a:cs typeface="Corbel"/>
                        </a:rPr>
                        <a:t> </a:t>
                      </a:r>
                      <a:r>
                        <a:rPr lang="it-IT" sz="1600" dirty="0">
                          <a:effectLst/>
                          <a:latin typeface="Corbel"/>
                          <a:ea typeface="ＭＳ 明朝"/>
                          <a:cs typeface="Corbel"/>
                        </a:rPr>
                        <a:t>(</a:t>
                      </a:r>
                      <a:r>
                        <a:rPr lang="it-IT" sz="1600" dirty="0" err="1">
                          <a:effectLst/>
                          <a:latin typeface="Corbel"/>
                          <a:ea typeface="ＭＳ 明朝"/>
                          <a:cs typeface="Corbel"/>
                        </a:rPr>
                        <a:t>eukaryotic</a:t>
                      </a:r>
                      <a:r>
                        <a:rPr lang="it-IT" sz="1600" dirty="0">
                          <a:effectLst/>
                          <a:latin typeface="Corbel"/>
                          <a:ea typeface="ＭＳ 明朝"/>
                          <a:cs typeface="Corbel"/>
                        </a:rPr>
                        <a:t> </a:t>
                      </a:r>
                      <a:r>
                        <a:rPr lang="it-IT" sz="1600" dirty="0" err="1">
                          <a:effectLst/>
                          <a:latin typeface="Corbel"/>
                          <a:ea typeface="ＭＳ 明朝"/>
                          <a:cs typeface="Corbel"/>
                        </a:rPr>
                        <a:t>mRNA</a:t>
                      </a:r>
                      <a:r>
                        <a:rPr lang="it-IT" sz="1600" dirty="0">
                          <a:effectLst/>
                          <a:latin typeface="Corbel"/>
                          <a:ea typeface="ＭＳ 明朝"/>
                          <a:cs typeface="Corbel"/>
                        </a:rPr>
                        <a:t> </a:t>
                      </a:r>
                      <a:r>
                        <a:rPr lang="it-IT" sz="1600" dirty="0" err="1">
                          <a:effectLst/>
                          <a:latin typeface="Corbel"/>
                          <a:ea typeface="ＭＳ 明朝"/>
                          <a:cs typeface="Corbel"/>
                        </a:rPr>
                        <a:t>untranslated</a:t>
                      </a:r>
                      <a:r>
                        <a:rPr lang="it-IT" sz="1600" dirty="0">
                          <a:effectLst/>
                          <a:latin typeface="Corbel"/>
                          <a:ea typeface="ＭＳ 明朝"/>
                          <a:cs typeface="Corbel"/>
                        </a:rPr>
                        <a:t> </a:t>
                      </a:r>
                      <a:r>
                        <a:rPr lang="it-IT" sz="1600" dirty="0" err="1">
                          <a:effectLst/>
                          <a:latin typeface="Corbel"/>
                          <a:ea typeface="ＭＳ 明朝"/>
                          <a:cs typeface="Corbel"/>
                        </a:rPr>
                        <a:t>regions</a:t>
                      </a:r>
                      <a:r>
                        <a:rPr lang="it-IT" sz="1600" dirty="0">
                          <a:effectLst/>
                          <a:latin typeface="Corbel"/>
                          <a:ea typeface="ＭＳ 明朝"/>
                          <a:cs typeface="Corbel"/>
                        </a:rPr>
                        <a:t> and </a:t>
                      </a:r>
                      <a:r>
                        <a:rPr lang="it-IT" sz="1600" dirty="0" err="1">
                          <a:effectLst/>
                          <a:latin typeface="Corbel"/>
                          <a:ea typeface="ＭＳ 明朝"/>
                          <a:cs typeface="Corbel"/>
                        </a:rPr>
                        <a:t>their</a:t>
                      </a:r>
                      <a:r>
                        <a:rPr lang="it-IT" sz="1600" dirty="0">
                          <a:effectLst/>
                          <a:latin typeface="Corbel"/>
                          <a:ea typeface="ＭＳ 明朝"/>
                          <a:cs typeface="Corbel"/>
                        </a:rPr>
                        <a:t> </a:t>
                      </a:r>
                      <a:r>
                        <a:rPr lang="it-IT" sz="1600" dirty="0" err="1">
                          <a:effectLst/>
                          <a:latin typeface="Corbel"/>
                          <a:ea typeface="ＭＳ 明朝"/>
                          <a:cs typeface="Corbel"/>
                        </a:rPr>
                        <a:t>regulatory</a:t>
                      </a:r>
                      <a:r>
                        <a:rPr lang="it-IT" sz="1600" dirty="0">
                          <a:effectLst/>
                          <a:latin typeface="Corbel"/>
                          <a:ea typeface="ＭＳ 明朝"/>
                          <a:cs typeface="Corbel"/>
                        </a:rPr>
                        <a:t> </a:t>
                      </a:r>
                      <a:r>
                        <a:rPr lang="it-IT" sz="1600" dirty="0" err="1">
                          <a:effectLst/>
                          <a:latin typeface="Corbel"/>
                          <a:ea typeface="ＭＳ 明朝"/>
                          <a:cs typeface="Corbel"/>
                        </a:rPr>
                        <a:t>elements</a:t>
                      </a:r>
                      <a:r>
                        <a:rPr lang="it-IT" sz="1600" dirty="0">
                          <a:effectLst/>
                          <a:latin typeface="Corbel"/>
                          <a:ea typeface="ＭＳ 明朝"/>
                          <a:cs typeface="Corbel"/>
                        </a:rPr>
                        <a:t>)</a:t>
                      </a:r>
                    </a:p>
                  </a:txBody>
                  <a:tcPr marL="68580" marR="68580" marT="0" marB="0"/>
                </a:tc>
                <a:tc>
                  <a:txBody>
                    <a:bodyPr/>
                    <a:lstStyle/>
                    <a:p>
                      <a:pPr marL="0" indent="173038" algn="l" fontAlgn="b">
                        <a:lnSpc>
                          <a:spcPct val="100000"/>
                        </a:lnSpc>
                        <a:spcAft>
                          <a:spcPts val="0"/>
                        </a:spcAft>
                      </a:pPr>
                      <a:r>
                        <a:rPr lang="it-IT" sz="1400" b="0" i="0" u="none" strike="noStrike" dirty="0">
                          <a:solidFill>
                            <a:srgbClr val="000090"/>
                          </a:solidFill>
                          <a:effectLst/>
                        </a:rPr>
                        <a:t>http://</a:t>
                      </a:r>
                      <a:r>
                        <a:rPr lang="it-IT" sz="1400" b="0" i="0" u="none" strike="noStrike" dirty="0" err="1">
                          <a:solidFill>
                            <a:srgbClr val="000090"/>
                          </a:solidFill>
                          <a:effectLst/>
                        </a:rPr>
                        <a:t>www.ba.itb.cnr.it</a:t>
                      </a:r>
                      <a:r>
                        <a:rPr lang="it-IT" sz="1400" b="0" i="0" u="none" strike="noStrike" dirty="0">
                          <a:solidFill>
                            <a:srgbClr val="000090"/>
                          </a:solidFill>
                          <a:effectLst/>
                        </a:rPr>
                        <a:t>/UTR/</a:t>
                      </a:r>
                      <a:endParaRPr lang="it-IT" sz="1400" b="0" i="0" u="none" strike="noStrike" dirty="0">
                        <a:solidFill>
                          <a:srgbClr val="000090"/>
                        </a:solidFill>
                        <a:effectLst/>
                        <a:latin typeface="Calibri"/>
                      </a:endParaRPr>
                    </a:p>
                  </a:txBody>
                  <a:tcPr marL="12700" marR="12700" marT="12700" marB="0" anchor="ctr"/>
                </a:tc>
              </a:tr>
              <a:tr h="487678">
                <a:tc>
                  <a:txBody>
                    <a:bodyPr/>
                    <a:lstStyle/>
                    <a:p>
                      <a:pPr>
                        <a:spcAft>
                          <a:spcPts val="0"/>
                        </a:spcAft>
                      </a:pPr>
                      <a:r>
                        <a:rPr lang="it-IT" sz="1600" b="1" dirty="0" err="1">
                          <a:effectLst/>
                          <a:latin typeface="Corbel"/>
                          <a:ea typeface="ＭＳ 明朝"/>
                          <a:cs typeface="Corbel"/>
                        </a:rPr>
                        <a:t>Mitozoa</a:t>
                      </a:r>
                      <a:r>
                        <a:rPr lang="it-IT" sz="1600" dirty="0">
                          <a:effectLst/>
                          <a:latin typeface="Corbel"/>
                          <a:ea typeface="ＭＳ 明朝"/>
                          <a:cs typeface="Corbel"/>
                        </a:rPr>
                        <a:t> (database of comparative </a:t>
                      </a:r>
                      <a:r>
                        <a:rPr lang="it-IT" sz="1600" dirty="0" err="1">
                          <a:effectLst/>
                          <a:latin typeface="Corbel"/>
                          <a:ea typeface="ＭＳ 明朝"/>
                          <a:cs typeface="Corbel"/>
                        </a:rPr>
                        <a:t>mitogenomics</a:t>
                      </a:r>
                      <a:r>
                        <a:rPr lang="it-IT" sz="1600" dirty="0">
                          <a:effectLst/>
                          <a:latin typeface="Corbel"/>
                          <a:ea typeface="ＭＳ 明朝"/>
                          <a:cs typeface="Corbel"/>
                        </a:rPr>
                        <a:t> in </a:t>
                      </a:r>
                      <a:r>
                        <a:rPr lang="it-IT" sz="1600" dirty="0" err="1">
                          <a:effectLst/>
                          <a:latin typeface="Corbel"/>
                          <a:ea typeface="ＭＳ 明朝"/>
                          <a:cs typeface="Corbel"/>
                        </a:rPr>
                        <a:t>metazoans</a:t>
                      </a:r>
                      <a:endParaRPr lang="it-IT" sz="1600" dirty="0">
                        <a:effectLst/>
                        <a:latin typeface="Corbel"/>
                        <a:ea typeface="ＭＳ 明朝"/>
                        <a:cs typeface="Corbel"/>
                      </a:endParaRPr>
                    </a:p>
                  </a:txBody>
                  <a:tcPr marL="68580" marR="68580" marT="0" marB="0"/>
                </a:tc>
                <a:tc>
                  <a:txBody>
                    <a:bodyPr/>
                    <a:lstStyle/>
                    <a:p>
                      <a:pPr marL="0" indent="173038" algn="l" fontAlgn="b">
                        <a:lnSpc>
                          <a:spcPct val="100000"/>
                        </a:lnSpc>
                        <a:spcAft>
                          <a:spcPts val="0"/>
                        </a:spcAft>
                      </a:pPr>
                      <a:r>
                        <a:rPr lang="it-IT" sz="1400" b="0" i="0" u="none" strike="noStrike" dirty="0">
                          <a:solidFill>
                            <a:srgbClr val="000090"/>
                          </a:solidFill>
                          <a:effectLst/>
                        </a:rPr>
                        <a:t>http://srv00.ibbe.cnr.it/</a:t>
                      </a:r>
                      <a:r>
                        <a:rPr lang="it-IT" sz="1400" b="0" i="0" u="none" strike="noStrike" dirty="0" err="1">
                          <a:solidFill>
                            <a:srgbClr val="000090"/>
                          </a:solidFill>
                          <a:effectLst/>
                        </a:rPr>
                        <a:t>mitozoa</a:t>
                      </a:r>
                      <a:r>
                        <a:rPr lang="it-IT" sz="1400" b="0" i="0" u="none" strike="noStrike" dirty="0">
                          <a:solidFill>
                            <a:srgbClr val="000090"/>
                          </a:solidFill>
                          <a:effectLst/>
                        </a:rPr>
                        <a:t>/</a:t>
                      </a:r>
                      <a:endParaRPr lang="it-IT" sz="1400" b="0" i="0" u="none" strike="noStrike" dirty="0">
                        <a:solidFill>
                          <a:srgbClr val="000090"/>
                        </a:solidFill>
                        <a:effectLst/>
                        <a:latin typeface="Calibri"/>
                      </a:endParaRPr>
                    </a:p>
                  </a:txBody>
                  <a:tcPr marL="12700" marR="12700" marT="12700" marB="0" anchor="ctr"/>
                </a:tc>
              </a:tr>
              <a:tr h="487678">
                <a:tc>
                  <a:txBody>
                    <a:bodyPr/>
                    <a:lstStyle/>
                    <a:p>
                      <a:pPr>
                        <a:spcAft>
                          <a:spcPts val="0"/>
                        </a:spcAft>
                      </a:pPr>
                      <a:r>
                        <a:rPr lang="it-IT" sz="1600" b="1" dirty="0" err="1">
                          <a:effectLst/>
                          <a:latin typeface="Corbel"/>
                          <a:ea typeface="ＭＳ 明朝"/>
                          <a:cs typeface="Corbel"/>
                        </a:rPr>
                        <a:t>ITSoneDB</a:t>
                      </a:r>
                      <a:r>
                        <a:rPr lang="it-IT" sz="1600" dirty="0">
                          <a:effectLst/>
                          <a:latin typeface="Corbel"/>
                          <a:ea typeface="ＭＳ 明朝"/>
                          <a:cs typeface="Corbel"/>
                        </a:rPr>
                        <a:t> (database of </a:t>
                      </a:r>
                      <a:r>
                        <a:rPr lang="it-IT" sz="1600" dirty="0" err="1">
                          <a:effectLst/>
                          <a:latin typeface="Corbel"/>
                          <a:ea typeface="ＭＳ 明朝"/>
                          <a:cs typeface="Corbel"/>
                        </a:rPr>
                        <a:t>fungal</a:t>
                      </a:r>
                      <a:r>
                        <a:rPr lang="it-IT" sz="1600" dirty="0">
                          <a:effectLst/>
                          <a:latin typeface="Corbel"/>
                          <a:ea typeface="ＭＳ 明朝"/>
                          <a:cs typeface="Corbel"/>
                        </a:rPr>
                        <a:t> </a:t>
                      </a:r>
                      <a:r>
                        <a:rPr lang="it-IT" sz="1600" dirty="0" err="1">
                          <a:effectLst/>
                          <a:latin typeface="Corbel"/>
                          <a:ea typeface="ＭＳ 明朝"/>
                          <a:cs typeface="Corbel"/>
                        </a:rPr>
                        <a:t>ribosomal</a:t>
                      </a:r>
                      <a:r>
                        <a:rPr lang="it-IT" sz="1600" dirty="0">
                          <a:effectLst/>
                          <a:latin typeface="Corbel"/>
                          <a:ea typeface="ＭＳ 明朝"/>
                          <a:cs typeface="Corbel"/>
                        </a:rPr>
                        <a:t> RNA </a:t>
                      </a:r>
                      <a:r>
                        <a:rPr lang="it-IT" sz="1600" dirty="0" err="1">
                          <a:effectLst/>
                          <a:latin typeface="Corbel"/>
                          <a:ea typeface="ＭＳ 明朝"/>
                          <a:cs typeface="Corbel"/>
                        </a:rPr>
                        <a:t>Internal</a:t>
                      </a:r>
                      <a:r>
                        <a:rPr lang="it-IT" sz="1600" dirty="0">
                          <a:effectLst/>
                          <a:latin typeface="Corbel"/>
                          <a:ea typeface="ＭＳ 明朝"/>
                          <a:cs typeface="Corbel"/>
                        </a:rPr>
                        <a:t> </a:t>
                      </a:r>
                      <a:r>
                        <a:rPr lang="it-IT" sz="1600" dirty="0" err="1">
                          <a:effectLst/>
                          <a:latin typeface="Corbel"/>
                          <a:ea typeface="ＭＳ 明朝"/>
                          <a:cs typeface="Corbel"/>
                        </a:rPr>
                        <a:t>Transcribed</a:t>
                      </a:r>
                      <a:r>
                        <a:rPr lang="it-IT" sz="1600" dirty="0">
                          <a:effectLst/>
                          <a:latin typeface="Corbel"/>
                          <a:ea typeface="ＭＳ 明朝"/>
                          <a:cs typeface="Corbel"/>
                        </a:rPr>
                        <a:t> </a:t>
                      </a:r>
                      <a:r>
                        <a:rPr lang="it-IT" sz="1600" dirty="0" err="1">
                          <a:effectLst/>
                          <a:latin typeface="Corbel"/>
                          <a:ea typeface="ＭＳ 明朝"/>
                          <a:cs typeface="Corbel"/>
                        </a:rPr>
                        <a:t>Spacer</a:t>
                      </a:r>
                      <a:r>
                        <a:rPr lang="it-IT" sz="1600" dirty="0">
                          <a:effectLst/>
                          <a:latin typeface="Corbel"/>
                          <a:ea typeface="ＭＳ 明朝"/>
                          <a:cs typeface="Corbel"/>
                        </a:rPr>
                        <a:t> </a:t>
                      </a:r>
                      <a:r>
                        <a:rPr lang="it-IT" sz="1600" dirty="0" err="1">
                          <a:effectLst/>
                          <a:latin typeface="Corbel"/>
                          <a:ea typeface="ＭＳ 明朝"/>
                          <a:cs typeface="Corbel"/>
                        </a:rPr>
                        <a:t>sequences</a:t>
                      </a:r>
                      <a:r>
                        <a:rPr lang="it-IT" sz="1600" dirty="0">
                          <a:effectLst/>
                          <a:latin typeface="Corbel"/>
                          <a:ea typeface="ＭＳ 明朝"/>
                          <a:cs typeface="Corbel"/>
                        </a:rPr>
                        <a:t>)</a:t>
                      </a:r>
                    </a:p>
                  </a:txBody>
                  <a:tcPr marL="68580" marR="68580" marT="0" marB="0"/>
                </a:tc>
                <a:tc>
                  <a:txBody>
                    <a:bodyPr/>
                    <a:lstStyle/>
                    <a:p>
                      <a:pPr marL="0" indent="173038" algn="l" fontAlgn="b">
                        <a:lnSpc>
                          <a:spcPct val="100000"/>
                        </a:lnSpc>
                        <a:spcAft>
                          <a:spcPts val="0"/>
                        </a:spcAft>
                      </a:pPr>
                      <a:r>
                        <a:rPr lang="it-IT" sz="1400" b="0" i="0" u="none" strike="noStrike" dirty="0" smtClean="0">
                          <a:solidFill>
                            <a:srgbClr val="000090"/>
                          </a:solidFill>
                          <a:effectLst/>
                          <a:latin typeface="+mn-lt"/>
                        </a:rPr>
                        <a:t>http://itsonedb.ba.itb.cnr.it:8080/ITS1</a:t>
                      </a:r>
                      <a:r>
                        <a:rPr lang="it-IT" sz="1400" b="0" i="0" u="sng" strike="noStrike" dirty="0" smtClean="0">
                          <a:solidFill>
                            <a:srgbClr val="000090"/>
                          </a:solidFill>
                          <a:effectLst/>
                          <a:latin typeface="+mn-lt"/>
                        </a:rPr>
                        <a:t>/</a:t>
                      </a:r>
                      <a:endParaRPr lang="it-IT" sz="1400" b="0" i="0" u="sng" strike="noStrike" dirty="0">
                        <a:solidFill>
                          <a:srgbClr val="000090"/>
                        </a:solidFill>
                        <a:effectLst/>
                        <a:latin typeface="Calibri"/>
                      </a:endParaRPr>
                    </a:p>
                  </a:txBody>
                  <a:tcPr marL="12700" marR="12700" marT="12700" marB="0" anchor="ctr"/>
                </a:tc>
              </a:tr>
              <a:tr h="282277">
                <a:tc>
                  <a:txBody>
                    <a:bodyPr/>
                    <a:lstStyle/>
                    <a:p>
                      <a:pPr>
                        <a:spcAft>
                          <a:spcPts val="0"/>
                        </a:spcAft>
                      </a:pPr>
                      <a:r>
                        <a:rPr lang="it-IT" sz="1600" b="1" dirty="0">
                          <a:effectLst/>
                          <a:latin typeface="Corbel"/>
                          <a:ea typeface="ＭＳ 明朝"/>
                          <a:cs typeface="Corbel"/>
                        </a:rPr>
                        <a:t>DIGIT</a:t>
                      </a:r>
                      <a:r>
                        <a:rPr lang="it-IT" sz="1600" dirty="0">
                          <a:effectLst/>
                          <a:latin typeface="Corbel"/>
                          <a:ea typeface="ＭＳ 明朝"/>
                          <a:cs typeface="Corbel"/>
                        </a:rPr>
                        <a:t> (database of </a:t>
                      </a:r>
                      <a:r>
                        <a:rPr lang="it-IT" sz="1600" dirty="0" err="1">
                          <a:effectLst/>
                          <a:latin typeface="Corbel"/>
                          <a:ea typeface="ＭＳ 明朝"/>
                          <a:cs typeface="Corbel"/>
                        </a:rPr>
                        <a:t>immunoglobulin</a:t>
                      </a:r>
                      <a:r>
                        <a:rPr lang="it-IT" sz="1600" dirty="0">
                          <a:effectLst/>
                          <a:latin typeface="Corbel"/>
                          <a:ea typeface="ＭＳ 明朝"/>
                          <a:cs typeface="Corbel"/>
                        </a:rPr>
                        <a:t> </a:t>
                      </a:r>
                      <a:r>
                        <a:rPr lang="it-IT" sz="1600" dirty="0" err="1">
                          <a:effectLst/>
                          <a:latin typeface="Corbel"/>
                          <a:ea typeface="ＭＳ 明朝"/>
                          <a:cs typeface="Corbel"/>
                        </a:rPr>
                        <a:t>variable</a:t>
                      </a:r>
                      <a:r>
                        <a:rPr lang="it-IT" sz="1600" dirty="0">
                          <a:effectLst/>
                          <a:latin typeface="Corbel"/>
                          <a:ea typeface="ＭＳ 明朝"/>
                          <a:cs typeface="Corbel"/>
                        </a:rPr>
                        <a:t> </a:t>
                      </a:r>
                      <a:r>
                        <a:rPr lang="it-IT" sz="1600" dirty="0" err="1">
                          <a:effectLst/>
                          <a:latin typeface="Corbel"/>
                          <a:ea typeface="ＭＳ 明朝"/>
                          <a:cs typeface="Corbel"/>
                        </a:rPr>
                        <a:t>sequences</a:t>
                      </a:r>
                      <a:r>
                        <a:rPr lang="it-IT" sz="1600" dirty="0">
                          <a:effectLst/>
                          <a:latin typeface="Corbel"/>
                          <a:ea typeface="ＭＳ 明朝"/>
                          <a:cs typeface="Corbel"/>
                        </a:rPr>
                        <a:t>)</a:t>
                      </a:r>
                    </a:p>
                  </a:txBody>
                  <a:tcPr marL="68580" marR="68580" marT="0" marB="0"/>
                </a:tc>
                <a:tc>
                  <a:txBody>
                    <a:bodyPr/>
                    <a:lstStyle/>
                    <a:p>
                      <a:pPr marL="0" indent="173038" algn="l" fontAlgn="b">
                        <a:lnSpc>
                          <a:spcPct val="100000"/>
                        </a:lnSpc>
                        <a:spcAft>
                          <a:spcPts val="0"/>
                        </a:spcAft>
                      </a:pPr>
                      <a:r>
                        <a:rPr lang="it-IT" sz="1400" b="0" i="0" u="none" strike="noStrike" dirty="0">
                          <a:solidFill>
                            <a:srgbClr val="000090"/>
                          </a:solidFill>
                          <a:effectLst/>
                        </a:rPr>
                        <a:t>http://</a:t>
                      </a:r>
                      <a:r>
                        <a:rPr lang="it-IT" sz="1400" b="0" i="0" u="none" strike="noStrike" dirty="0" err="1">
                          <a:solidFill>
                            <a:srgbClr val="000090"/>
                          </a:solidFill>
                          <a:effectLst/>
                        </a:rPr>
                        <a:t>biocomputing.it</a:t>
                      </a:r>
                      <a:r>
                        <a:rPr lang="it-IT" sz="1400" b="0" i="0" u="none" strike="noStrike" dirty="0">
                          <a:solidFill>
                            <a:srgbClr val="000090"/>
                          </a:solidFill>
                          <a:effectLst/>
                        </a:rPr>
                        <a:t>/</a:t>
                      </a:r>
                      <a:r>
                        <a:rPr lang="it-IT" sz="1400" b="0" i="0" u="none" strike="noStrike" dirty="0" err="1">
                          <a:solidFill>
                            <a:srgbClr val="000090"/>
                          </a:solidFill>
                          <a:effectLst/>
                        </a:rPr>
                        <a:t>digit</a:t>
                      </a:r>
                      <a:r>
                        <a:rPr lang="it-IT" sz="1400" b="0" i="0" u="none" strike="noStrike" dirty="0">
                          <a:solidFill>
                            <a:srgbClr val="000090"/>
                          </a:solidFill>
                          <a:effectLst/>
                        </a:rPr>
                        <a:t>/</a:t>
                      </a:r>
                      <a:endParaRPr lang="it-IT" sz="1400" b="0" i="0" u="none" strike="noStrike" dirty="0">
                        <a:solidFill>
                          <a:srgbClr val="000090"/>
                        </a:solidFill>
                        <a:effectLst/>
                        <a:latin typeface="Calibri"/>
                      </a:endParaRPr>
                    </a:p>
                  </a:txBody>
                  <a:tcPr marL="12700" marR="12700" marT="12700" marB="0" anchor="ctr"/>
                </a:tc>
              </a:tr>
              <a:tr h="405441">
                <a:tc>
                  <a:txBody>
                    <a:bodyPr/>
                    <a:lstStyle/>
                    <a:p>
                      <a:pPr>
                        <a:spcAft>
                          <a:spcPts val="0"/>
                        </a:spcAft>
                      </a:pPr>
                      <a:r>
                        <a:rPr lang="it-IT" sz="1600" b="1" dirty="0">
                          <a:effectLst/>
                          <a:latin typeface="Corbel"/>
                          <a:ea typeface="ＭＳ 明朝"/>
                          <a:cs typeface="Corbel"/>
                        </a:rPr>
                        <a:t>MAISTAS</a:t>
                      </a:r>
                      <a:r>
                        <a:rPr lang="it-IT" sz="1600" dirty="0">
                          <a:effectLst/>
                          <a:latin typeface="Corbel"/>
                          <a:ea typeface="ＭＳ 明朝"/>
                          <a:cs typeface="Corbel"/>
                        </a:rPr>
                        <a:t> (</a:t>
                      </a:r>
                      <a:r>
                        <a:rPr lang="it-IT" sz="1600" dirty="0" err="1">
                          <a:effectLst/>
                          <a:latin typeface="Corbel"/>
                          <a:ea typeface="ＭＳ 明朝"/>
                          <a:cs typeface="Corbel"/>
                        </a:rPr>
                        <a:t>modeling</a:t>
                      </a:r>
                      <a:r>
                        <a:rPr lang="it-IT" sz="1600" dirty="0">
                          <a:effectLst/>
                          <a:latin typeface="Corbel"/>
                          <a:ea typeface="ＭＳ 明朝"/>
                          <a:cs typeface="Corbel"/>
                        </a:rPr>
                        <a:t> and </a:t>
                      </a:r>
                      <a:r>
                        <a:rPr lang="it-IT" sz="1600" dirty="0" err="1">
                          <a:effectLst/>
                          <a:latin typeface="Corbel"/>
                          <a:ea typeface="ＭＳ 明朝"/>
                          <a:cs typeface="Corbel"/>
                        </a:rPr>
                        <a:t>assessment</a:t>
                      </a:r>
                      <a:r>
                        <a:rPr lang="it-IT" sz="1600" dirty="0">
                          <a:effectLst/>
                          <a:latin typeface="Corbel"/>
                          <a:ea typeface="ＭＳ 明朝"/>
                          <a:cs typeface="Corbel"/>
                        </a:rPr>
                        <a:t> of </a:t>
                      </a:r>
                      <a:r>
                        <a:rPr lang="it-IT" sz="1600" dirty="0" err="1">
                          <a:effectLst/>
                          <a:latin typeface="Corbel"/>
                          <a:ea typeface="ＭＳ 明朝"/>
                          <a:cs typeface="Corbel"/>
                        </a:rPr>
                        <a:t>splicing</a:t>
                      </a:r>
                      <a:r>
                        <a:rPr lang="it-IT" sz="1600" dirty="0">
                          <a:effectLst/>
                          <a:latin typeface="Corbel"/>
                          <a:ea typeface="ＭＳ 明朝"/>
                          <a:cs typeface="Corbel"/>
                        </a:rPr>
                        <a:t> </a:t>
                      </a:r>
                      <a:r>
                        <a:rPr lang="it-IT" sz="1600" dirty="0" err="1">
                          <a:effectLst/>
                          <a:latin typeface="Corbel"/>
                          <a:ea typeface="ＭＳ 明朝"/>
                          <a:cs typeface="Corbel"/>
                        </a:rPr>
                        <a:t>isoforms</a:t>
                      </a:r>
                      <a:r>
                        <a:rPr lang="it-IT" sz="1600" dirty="0">
                          <a:effectLst/>
                          <a:latin typeface="Corbel"/>
                          <a:ea typeface="ＭＳ 明朝"/>
                          <a:cs typeface="Corbel"/>
                        </a:rPr>
                        <a:t>)</a:t>
                      </a:r>
                    </a:p>
                  </a:txBody>
                  <a:tcPr marL="68580" marR="68580" marT="0" marB="0"/>
                </a:tc>
                <a:tc>
                  <a:txBody>
                    <a:bodyPr/>
                    <a:lstStyle/>
                    <a:p>
                      <a:pPr marL="0" indent="173038" algn="l" fontAlgn="b">
                        <a:lnSpc>
                          <a:spcPct val="100000"/>
                        </a:lnSpc>
                        <a:spcAft>
                          <a:spcPts val="0"/>
                        </a:spcAft>
                      </a:pPr>
                      <a:r>
                        <a:rPr lang="it-IT" sz="1400" b="0" i="0" u="none" strike="noStrike" dirty="0" smtClean="0">
                          <a:solidFill>
                            <a:srgbClr val="000090"/>
                          </a:solidFill>
                          <a:effectLst/>
                        </a:rPr>
                        <a:t>http</a:t>
                      </a:r>
                      <a:r>
                        <a:rPr lang="it-IT" sz="1400" b="0" i="0" u="none" strike="noStrike" dirty="0">
                          <a:solidFill>
                            <a:srgbClr val="000090"/>
                          </a:solidFill>
                          <a:effectLst/>
                        </a:rPr>
                        <a:t>://maistas.bioinformatica.crs4.it/</a:t>
                      </a:r>
                      <a:endParaRPr lang="it-IT" sz="1400" b="0" i="0" u="none" strike="noStrike" dirty="0">
                        <a:solidFill>
                          <a:srgbClr val="000090"/>
                        </a:solidFill>
                        <a:effectLst/>
                        <a:latin typeface="Calibri"/>
                      </a:endParaRPr>
                    </a:p>
                  </a:txBody>
                  <a:tcPr marL="12700" marR="12700" marT="12700" marB="0" anchor="ctr"/>
                </a:tc>
              </a:tr>
              <a:tr h="487678">
                <a:tc>
                  <a:txBody>
                    <a:bodyPr/>
                    <a:lstStyle/>
                    <a:p>
                      <a:pPr>
                        <a:spcAft>
                          <a:spcPts val="0"/>
                        </a:spcAft>
                      </a:pPr>
                      <a:r>
                        <a:rPr lang="it-IT" sz="1600" b="1" dirty="0" err="1">
                          <a:effectLst/>
                          <a:latin typeface="Corbel"/>
                          <a:ea typeface="ＭＳ 明朝"/>
                          <a:cs typeface="Corbel"/>
                        </a:rPr>
                        <a:t>MobiDB</a:t>
                      </a:r>
                      <a:r>
                        <a:rPr lang="it-IT" sz="1600" dirty="0">
                          <a:effectLst/>
                          <a:latin typeface="Corbel"/>
                          <a:ea typeface="ＭＳ 明朝"/>
                          <a:cs typeface="Corbel"/>
                        </a:rPr>
                        <a:t> (database of </a:t>
                      </a:r>
                      <a:r>
                        <a:rPr lang="it-IT" sz="1600" dirty="0" err="1">
                          <a:effectLst/>
                          <a:latin typeface="Corbel"/>
                          <a:ea typeface="ＭＳ 明朝"/>
                          <a:cs typeface="Corbel"/>
                        </a:rPr>
                        <a:t>protein</a:t>
                      </a:r>
                      <a:r>
                        <a:rPr lang="it-IT" sz="1600" dirty="0">
                          <a:effectLst/>
                          <a:latin typeface="Corbel"/>
                          <a:ea typeface="ＭＳ 明朝"/>
                          <a:cs typeface="Corbel"/>
                        </a:rPr>
                        <a:t> </a:t>
                      </a:r>
                      <a:r>
                        <a:rPr lang="it-IT" sz="1600" dirty="0" err="1">
                          <a:effectLst/>
                          <a:latin typeface="Corbel"/>
                          <a:ea typeface="ＭＳ 明朝"/>
                          <a:cs typeface="Corbel"/>
                        </a:rPr>
                        <a:t>disorder</a:t>
                      </a:r>
                      <a:r>
                        <a:rPr lang="it-IT" sz="1600" dirty="0">
                          <a:effectLst/>
                          <a:latin typeface="Corbel"/>
                          <a:ea typeface="ＭＳ 明朝"/>
                          <a:cs typeface="Corbel"/>
                        </a:rPr>
                        <a:t> and mobile </a:t>
                      </a:r>
                      <a:r>
                        <a:rPr lang="it-IT" sz="1600" dirty="0" err="1">
                          <a:effectLst/>
                          <a:latin typeface="Corbel"/>
                          <a:ea typeface="ＭＳ 明朝"/>
                          <a:cs typeface="Corbel"/>
                        </a:rPr>
                        <a:t>regions</a:t>
                      </a:r>
                      <a:r>
                        <a:rPr lang="it-IT" sz="1600" dirty="0">
                          <a:effectLst/>
                          <a:latin typeface="Corbel"/>
                          <a:ea typeface="ＭＳ 明朝"/>
                          <a:cs typeface="Corbel"/>
                        </a:rPr>
                        <a:t>)</a:t>
                      </a:r>
                    </a:p>
                  </a:txBody>
                  <a:tcPr marL="68580" marR="68580" marT="0" marB="0"/>
                </a:tc>
                <a:tc>
                  <a:txBody>
                    <a:bodyPr/>
                    <a:lstStyle/>
                    <a:p>
                      <a:pPr marL="0" indent="173038" algn="l" fontAlgn="b">
                        <a:lnSpc>
                          <a:spcPct val="100000"/>
                        </a:lnSpc>
                        <a:spcAft>
                          <a:spcPts val="0"/>
                        </a:spcAft>
                      </a:pPr>
                      <a:r>
                        <a:rPr lang="it-IT" sz="1400" b="0" i="0" u="none" strike="noStrike" dirty="0">
                          <a:solidFill>
                            <a:srgbClr val="000090"/>
                          </a:solidFill>
                          <a:effectLst/>
                        </a:rPr>
                        <a:t>http://</a:t>
                      </a:r>
                      <a:r>
                        <a:rPr lang="it-IT" sz="1400" b="0" i="0" u="none" strike="noStrike" dirty="0" err="1">
                          <a:solidFill>
                            <a:srgbClr val="000090"/>
                          </a:solidFill>
                          <a:effectLst/>
                        </a:rPr>
                        <a:t>mobidb.bio.unipd.it</a:t>
                      </a:r>
                      <a:r>
                        <a:rPr lang="it-IT" sz="1400" b="0" i="0" u="none" strike="noStrike" dirty="0">
                          <a:solidFill>
                            <a:srgbClr val="000090"/>
                          </a:solidFill>
                          <a:effectLst/>
                        </a:rPr>
                        <a:t>/</a:t>
                      </a:r>
                      <a:endParaRPr lang="it-IT" sz="1400" b="0" i="0" u="none" strike="noStrike" dirty="0">
                        <a:solidFill>
                          <a:srgbClr val="000090"/>
                        </a:solidFill>
                        <a:effectLst/>
                        <a:latin typeface="Calibri"/>
                      </a:endParaRPr>
                    </a:p>
                  </a:txBody>
                  <a:tcPr marL="12700" marR="12700" marT="12700" marB="0" anchor="ctr"/>
                </a:tc>
              </a:tr>
              <a:tr h="405441">
                <a:tc>
                  <a:txBody>
                    <a:bodyPr/>
                    <a:lstStyle/>
                    <a:p>
                      <a:pPr>
                        <a:spcAft>
                          <a:spcPts val="0"/>
                        </a:spcAft>
                      </a:pPr>
                      <a:r>
                        <a:rPr lang="it-IT" sz="1600" b="1" dirty="0">
                          <a:effectLst/>
                          <a:latin typeface="Corbel"/>
                          <a:ea typeface="ＭＳ 明朝"/>
                          <a:cs typeface="Corbel"/>
                        </a:rPr>
                        <a:t>PIGS</a:t>
                      </a:r>
                      <a:r>
                        <a:rPr lang="it-IT" sz="1600" dirty="0">
                          <a:effectLst/>
                          <a:latin typeface="Corbel"/>
                          <a:ea typeface="ＭＳ 明朝"/>
                          <a:cs typeface="Corbel"/>
                        </a:rPr>
                        <a:t> (</a:t>
                      </a:r>
                      <a:r>
                        <a:rPr lang="it-IT" sz="1600" dirty="0" err="1">
                          <a:effectLst/>
                          <a:latin typeface="Corbel"/>
                          <a:ea typeface="ＭＳ 明朝"/>
                          <a:cs typeface="Corbel"/>
                        </a:rPr>
                        <a:t>prediction</a:t>
                      </a:r>
                      <a:r>
                        <a:rPr lang="it-IT" sz="1600" dirty="0">
                          <a:effectLst/>
                          <a:latin typeface="Corbel"/>
                          <a:ea typeface="ＭＳ 明朝"/>
                          <a:cs typeface="Corbel"/>
                        </a:rPr>
                        <a:t> of </a:t>
                      </a:r>
                      <a:r>
                        <a:rPr lang="it-IT" sz="1600" dirty="0" err="1">
                          <a:effectLst/>
                          <a:latin typeface="Corbel"/>
                          <a:ea typeface="ＭＳ 明朝"/>
                          <a:cs typeface="Corbel"/>
                        </a:rPr>
                        <a:t>Immunoglobulin</a:t>
                      </a:r>
                      <a:r>
                        <a:rPr lang="it-IT" sz="1600" dirty="0">
                          <a:effectLst/>
                          <a:latin typeface="Corbel"/>
                          <a:ea typeface="ＭＳ 明朝"/>
                          <a:cs typeface="Corbel"/>
                        </a:rPr>
                        <a:t> </a:t>
                      </a:r>
                      <a:r>
                        <a:rPr lang="it-IT" sz="1600" dirty="0" err="1">
                          <a:effectLst/>
                          <a:latin typeface="Corbel"/>
                          <a:ea typeface="ＭＳ 明朝"/>
                          <a:cs typeface="Corbel"/>
                        </a:rPr>
                        <a:t>structures</a:t>
                      </a:r>
                      <a:r>
                        <a:rPr lang="it-IT" sz="1600" dirty="0">
                          <a:effectLst/>
                          <a:latin typeface="Corbel"/>
                          <a:ea typeface="ＭＳ 明朝"/>
                          <a:cs typeface="Corbel"/>
                        </a:rPr>
                        <a:t>)</a:t>
                      </a:r>
                    </a:p>
                  </a:txBody>
                  <a:tcPr marL="68580" marR="68580" marT="0" marB="0"/>
                </a:tc>
                <a:tc>
                  <a:txBody>
                    <a:bodyPr/>
                    <a:lstStyle/>
                    <a:p>
                      <a:pPr marL="0" indent="173038" algn="l" fontAlgn="b">
                        <a:lnSpc>
                          <a:spcPct val="100000"/>
                        </a:lnSpc>
                        <a:spcAft>
                          <a:spcPts val="0"/>
                        </a:spcAft>
                      </a:pPr>
                      <a:r>
                        <a:rPr lang="it-IT" sz="1400" b="0" i="0" u="none" strike="noStrike" dirty="0" smtClean="0">
                          <a:solidFill>
                            <a:srgbClr val="000090"/>
                          </a:solidFill>
                          <a:effectLst/>
                        </a:rPr>
                        <a:t>http</a:t>
                      </a:r>
                      <a:r>
                        <a:rPr lang="it-IT" sz="1400" b="0" i="0" u="none" strike="noStrike" dirty="0">
                          <a:solidFill>
                            <a:srgbClr val="000090"/>
                          </a:solidFill>
                          <a:effectLst/>
                        </a:rPr>
                        <a:t>://circe.med.uniroma1.it/</a:t>
                      </a:r>
                      <a:r>
                        <a:rPr lang="it-IT" sz="1400" b="0" i="0" u="none" strike="noStrike" dirty="0" err="1">
                          <a:solidFill>
                            <a:srgbClr val="000090"/>
                          </a:solidFill>
                          <a:effectLst/>
                        </a:rPr>
                        <a:t>pigs</a:t>
                      </a:r>
                      <a:r>
                        <a:rPr lang="it-IT" sz="1400" b="0" i="0" u="none" strike="noStrike" dirty="0">
                          <a:solidFill>
                            <a:srgbClr val="000090"/>
                          </a:solidFill>
                          <a:effectLst/>
                        </a:rPr>
                        <a:t>/</a:t>
                      </a:r>
                      <a:endParaRPr lang="it-IT" sz="1400" b="0" i="0" u="none" strike="noStrike" dirty="0">
                        <a:solidFill>
                          <a:srgbClr val="000090"/>
                        </a:solidFill>
                        <a:effectLst/>
                        <a:latin typeface="Calibri"/>
                      </a:endParaRPr>
                    </a:p>
                  </a:txBody>
                  <a:tcPr marL="12700" marR="12700" marT="12700" marB="0" anchor="ctr"/>
                </a:tc>
              </a:tr>
              <a:tr h="602302">
                <a:tc>
                  <a:txBody>
                    <a:bodyPr/>
                    <a:lstStyle/>
                    <a:p>
                      <a:pPr>
                        <a:spcAft>
                          <a:spcPts val="0"/>
                        </a:spcAft>
                      </a:pPr>
                      <a:r>
                        <a:rPr lang="it-IT" sz="1600" dirty="0">
                          <a:effectLst/>
                          <a:latin typeface="Corbel"/>
                          <a:ea typeface="ＭＳ 明朝"/>
                          <a:cs typeface="Corbel"/>
                        </a:rPr>
                        <a:t>The </a:t>
                      </a:r>
                      <a:r>
                        <a:rPr lang="it-IT" sz="1600" b="1" dirty="0" err="1">
                          <a:effectLst/>
                          <a:latin typeface="Corbel"/>
                          <a:ea typeface="ＭＳ 明朝"/>
                          <a:cs typeface="Corbel"/>
                        </a:rPr>
                        <a:t>grape</a:t>
                      </a:r>
                      <a:r>
                        <a:rPr lang="it-IT" sz="1600" b="1" dirty="0">
                          <a:effectLst/>
                          <a:latin typeface="Corbel"/>
                          <a:ea typeface="ＭＳ 明朝"/>
                          <a:cs typeface="Corbel"/>
                        </a:rPr>
                        <a:t> </a:t>
                      </a:r>
                      <a:r>
                        <a:rPr lang="it-IT" sz="1600" b="1" dirty="0" err="1">
                          <a:effectLst/>
                          <a:latin typeface="Corbel"/>
                          <a:ea typeface="ＭＳ 明朝"/>
                          <a:cs typeface="Corbel"/>
                        </a:rPr>
                        <a:t>genome</a:t>
                      </a:r>
                      <a:r>
                        <a:rPr lang="it-IT" sz="1600" b="1" dirty="0">
                          <a:effectLst/>
                          <a:latin typeface="Corbel"/>
                          <a:ea typeface="ＭＳ 明朝"/>
                          <a:cs typeface="Corbel"/>
                        </a:rPr>
                        <a:t> </a:t>
                      </a:r>
                      <a:r>
                        <a:rPr lang="it-IT" sz="1600" dirty="0">
                          <a:effectLst/>
                          <a:latin typeface="Corbel"/>
                          <a:ea typeface="ＭＳ 明朝"/>
                          <a:cs typeface="Corbel"/>
                        </a:rPr>
                        <a:t>browser</a:t>
                      </a:r>
                    </a:p>
                  </a:txBody>
                  <a:tcPr marL="68580" marR="68580" marT="0" marB="0"/>
                </a:tc>
                <a:tc>
                  <a:txBody>
                    <a:bodyPr/>
                    <a:lstStyle/>
                    <a:p>
                      <a:pPr marL="0" indent="173038" algn="l" fontAlgn="b">
                        <a:lnSpc>
                          <a:spcPct val="100000"/>
                        </a:lnSpc>
                        <a:spcAft>
                          <a:spcPts val="0"/>
                        </a:spcAft>
                      </a:pPr>
                      <a:r>
                        <a:rPr lang="it-IT" sz="1400" b="0" i="0" u="none" strike="noStrike" dirty="0" smtClean="0">
                          <a:solidFill>
                            <a:srgbClr val="000090"/>
                          </a:solidFill>
                          <a:effectLst/>
                        </a:rPr>
                        <a:t>http</a:t>
                      </a:r>
                      <a:r>
                        <a:rPr lang="it-IT" sz="1400" b="0" i="0" u="none" strike="noStrike" dirty="0">
                          <a:solidFill>
                            <a:srgbClr val="000090"/>
                          </a:solidFill>
                          <a:effectLst/>
                        </a:rPr>
                        <a:t>://</a:t>
                      </a:r>
                      <a:r>
                        <a:rPr lang="it-IT" sz="1400" b="0" i="0" u="none" strike="noStrike" dirty="0" err="1">
                          <a:solidFill>
                            <a:srgbClr val="000090"/>
                          </a:solidFill>
                          <a:effectLst/>
                        </a:rPr>
                        <a:t>genomes.cribi.unipd.it</a:t>
                      </a:r>
                      <a:r>
                        <a:rPr lang="it-IT" sz="1400" b="0" i="0" u="none" strike="noStrike" dirty="0" smtClean="0">
                          <a:solidFill>
                            <a:srgbClr val="000090"/>
                          </a:solidFill>
                          <a:effectLst/>
                        </a:rPr>
                        <a:t>/</a:t>
                      </a:r>
                      <a:endParaRPr lang="it-IT" sz="1400" b="0" i="0" u="none" strike="noStrike" dirty="0">
                        <a:solidFill>
                          <a:srgbClr val="000090"/>
                        </a:solidFill>
                        <a:effectLst/>
                        <a:latin typeface="Calibri"/>
                      </a:endParaRPr>
                    </a:p>
                  </a:txBody>
                  <a:tcPr marL="12700" marR="12700" marT="12700" marB="0" anchor="ctr"/>
                </a:tc>
              </a:tr>
            </a:tbl>
          </a:graphicData>
        </a:graphic>
      </p:graphicFrame>
      <p:sp>
        <p:nvSpPr>
          <p:cNvPr id="27673" name="CasellaDiTesto 1"/>
          <p:cNvSpPr txBox="1">
            <a:spLocks noChangeArrowheads="1"/>
          </p:cNvSpPr>
          <p:nvPr/>
        </p:nvSpPr>
        <p:spPr bwMode="auto">
          <a:xfrm>
            <a:off x="406400" y="1093788"/>
            <a:ext cx="8064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2000">
                <a:solidFill>
                  <a:srgbClr val="0000FF"/>
                </a:solidFill>
                <a:latin typeface="Corbel" charset="0"/>
                <a:cs typeface="Corbel" charset="0"/>
              </a:rPr>
              <a:t>Italian Node Resources</a:t>
            </a:r>
          </a:p>
          <a:p>
            <a:pPr eaLnBrk="1" hangingPunct="1"/>
            <a:endParaRPr lang="en-US" sz="2000">
              <a:latin typeface="Corbel" charset="0"/>
              <a:cs typeface="Corbel" charset="0"/>
            </a:endParaRPr>
          </a:p>
        </p:txBody>
      </p:sp>
    </p:spTree>
    <p:extLst>
      <p:ext uri="{BB962C8B-B14F-4D97-AF65-F5344CB8AC3E}">
        <p14:creationId xmlns:p14="http://schemas.microsoft.com/office/powerpoint/2010/main" val="27615048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795337" y="266700"/>
            <a:ext cx="7223125" cy="615950"/>
          </a:xfrm>
        </p:spPr>
        <p:txBody>
          <a:bodyPr/>
          <a:lstStyle/>
          <a:p>
            <a:pPr eaLnBrk="1" hangingPunct="1"/>
            <a:r>
              <a:rPr lang="en-US" sz="3700" dirty="0">
                <a:solidFill>
                  <a:srgbClr val="FF0000"/>
                </a:solidFill>
                <a:latin typeface="Corbel" charset="0"/>
              </a:rPr>
              <a:t>ELIXIR:</a:t>
            </a:r>
            <a:r>
              <a:rPr lang="en-US" dirty="0">
                <a:solidFill>
                  <a:srgbClr val="FF0000"/>
                </a:solidFill>
                <a:latin typeface="Corbel" charset="0"/>
              </a:rPr>
              <a:t> </a:t>
            </a:r>
            <a:r>
              <a:rPr lang="en-US" sz="1600" dirty="0">
                <a:solidFill>
                  <a:srgbClr val="FF0000"/>
                </a:solidFill>
                <a:latin typeface="Corbel" charset="0"/>
              </a:rPr>
              <a:t>European Life Science Infrastructure for Biological Information</a:t>
            </a:r>
          </a:p>
        </p:txBody>
      </p:sp>
      <p:sp>
        <p:nvSpPr>
          <p:cNvPr id="12290" name="Content Placeholder 2"/>
          <p:cNvSpPr>
            <a:spLocks noGrp="1"/>
          </p:cNvSpPr>
          <p:nvPr>
            <p:ph idx="1"/>
          </p:nvPr>
        </p:nvSpPr>
        <p:spPr>
          <a:xfrm>
            <a:off x="228600" y="1093788"/>
            <a:ext cx="8686800" cy="5573712"/>
          </a:xfrm>
        </p:spPr>
        <p:txBody>
          <a:bodyPr/>
          <a:lstStyle/>
          <a:p>
            <a:pPr marL="0" indent="0" algn="ctr">
              <a:buFont typeface="Arial" charset="0"/>
              <a:buNone/>
              <a:defRPr/>
            </a:pPr>
            <a:r>
              <a:rPr lang="en-US" sz="1800" b="1" dirty="0" smtClean="0">
                <a:solidFill>
                  <a:schemeClr val="tx1"/>
                </a:solidFill>
                <a:latin typeface="Corbel" charset="0"/>
              </a:rPr>
              <a:t>The </a:t>
            </a:r>
            <a:r>
              <a:rPr lang="en-US" sz="1800" b="1" dirty="0" err="1" smtClean="0">
                <a:solidFill>
                  <a:schemeClr val="tx1"/>
                </a:solidFill>
                <a:latin typeface="Corbel" charset="0"/>
              </a:rPr>
              <a:t>italian</a:t>
            </a:r>
            <a:r>
              <a:rPr lang="en-US" sz="1800" b="1" dirty="0" smtClean="0">
                <a:solidFill>
                  <a:schemeClr val="tx1"/>
                </a:solidFill>
                <a:latin typeface="Corbel" charset="0"/>
              </a:rPr>
              <a:t> node of Elixir: future plans</a:t>
            </a:r>
            <a:endParaRPr lang="en-US" sz="1800" dirty="0" smtClean="0">
              <a:solidFill>
                <a:schemeClr val="tx1"/>
              </a:solidFill>
            </a:endParaRPr>
          </a:p>
          <a:p>
            <a:pPr marL="0" indent="0">
              <a:buFont typeface="Arial" charset="0"/>
              <a:buNone/>
              <a:defRPr/>
            </a:pPr>
            <a:r>
              <a:rPr lang="en-US" sz="1800" dirty="0" smtClean="0">
                <a:solidFill>
                  <a:schemeClr val="tx1"/>
                </a:solidFill>
              </a:rPr>
              <a:t>After the start-up phase, relative to the first year of operation, we plan to enhance the activities of ELIXIR-ITA, as shown below:</a:t>
            </a:r>
          </a:p>
          <a:p>
            <a:pPr marL="0" indent="0">
              <a:buFont typeface="Arial" charset="0"/>
              <a:buNone/>
              <a:defRPr/>
            </a:pPr>
            <a:endParaRPr lang="en-US" sz="1800" dirty="0" smtClean="0">
              <a:solidFill>
                <a:srgbClr val="000090"/>
              </a:solidFill>
            </a:endParaRPr>
          </a:p>
          <a:p>
            <a:pPr>
              <a:defRPr/>
            </a:pPr>
            <a:r>
              <a:rPr lang="en-US" sz="1800" dirty="0" smtClean="0">
                <a:solidFill>
                  <a:srgbClr val="0000FF"/>
                </a:solidFill>
              </a:rPr>
              <a:t> Strengthening of the Organizing Secretary and activation of the management bodies of the JRU.</a:t>
            </a:r>
          </a:p>
          <a:p>
            <a:pPr>
              <a:defRPr/>
            </a:pPr>
            <a:r>
              <a:rPr lang="en-US" sz="1800" dirty="0" smtClean="0">
                <a:solidFill>
                  <a:srgbClr val="0000FF"/>
                </a:solidFill>
              </a:rPr>
              <a:t>Registry of bioinformatics resources available nationwide (databases, tools for data analysis, computational resources) that meet the requirements by Elixir.</a:t>
            </a:r>
          </a:p>
          <a:p>
            <a:pPr>
              <a:defRPr/>
            </a:pPr>
            <a:r>
              <a:rPr lang="en-US" sz="1800" dirty="0" smtClean="0">
                <a:solidFill>
                  <a:srgbClr val="0000FF"/>
                </a:solidFill>
              </a:rPr>
              <a:t>Activation of an organic link with the Elixir hub, at the European Bioinformatics Institute (EBI), through the figure of the NTO, with the task of defining standards of operability and integration of resources. </a:t>
            </a:r>
          </a:p>
          <a:p>
            <a:pPr>
              <a:defRPr/>
            </a:pPr>
            <a:r>
              <a:rPr lang="en-US" sz="1800" dirty="0" smtClean="0">
                <a:solidFill>
                  <a:srgbClr val="0000FF"/>
                </a:solidFill>
              </a:rPr>
              <a:t>Implementation of training activities in collaboration with EBI and other  Elixir  national nodes.</a:t>
            </a:r>
          </a:p>
          <a:p>
            <a:pPr>
              <a:defRPr/>
            </a:pPr>
            <a:r>
              <a:rPr lang="en-US" sz="1800" dirty="0" smtClean="0">
                <a:solidFill>
                  <a:srgbClr val="0000FF"/>
                </a:solidFill>
              </a:rPr>
              <a:t>Coordination activities with other national initiatives of interest for the bioinformatics infrastructure (e.g. flagship national projects., etc.). </a:t>
            </a:r>
          </a:p>
          <a:p>
            <a:pPr>
              <a:defRPr/>
            </a:pPr>
            <a:r>
              <a:rPr lang="en-US" sz="1800" dirty="0" smtClean="0">
                <a:solidFill>
                  <a:srgbClr val="0000FF"/>
                </a:solidFill>
              </a:rPr>
              <a:t>Initiation of actions for the creation of a distributed National Institute of Bioinformatics.</a:t>
            </a:r>
            <a:endParaRPr lang="en-US" sz="1800" dirty="0" smtClean="0">
              <a:solidFill>
                <a:srgbClr val="0000FF"/>
              </a:solidFill>
              <a:latin typeface="Corbel" charset="0"/>
            </a:endParaRPr>
          </a:p>
        </p:txBody>
      </p:sp>
    </p:spTree>
    <p:extLst>
      <p:ext uri="{BB962C8B-B14F-4D97-AF65-F5344CB8AC3E}">
        <p14:creationId xmlns:p14="http://schemas.microsoft.com/office/powerpoint/2010/main" val="31033189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317500"/>
            <a:ext cx="8229600" cy="1003300"/>
          </a:xfrm>
        </p:spPr>
        <p:txBody>
          <a:bodyPr/>
          <a:lstStyle/>
          <a:p>
            <a:r>
              <a:rPr lang="en-US" sz="3600" dirty="0" smtClean="0">
                <a:solidFill>
                  <a:srgbClr val="FF0000"/>
                </a:solidFill>
                <a:latin typeface="+mj-lt"/>
              </a:rPr>
              <a:t>Sequencing data growth and costs:</a:t>
            </a:r>
            <a:br>
              <a:rPr lang="en-US" sz="3600" dirty="0" smtClean="0">
                <a:solidFill>
                  <a:srgbClr val="FF0000"/>
                </a:solidFill>
                <a:latin typeface="+mj-lt"/>
              </a:rPr>
            </a:br>
            <a:r>
              <a:rPr lang="en-US" sz="3600" dirty="0" smtClean="0">
                <a:solidFill>
                  <a:srgbClr val="FF0000"/>
                </a:solidFill>
                <a:latin typeface="+mj-lt"/>
              </a:rPr>
              <a:t>Big Data in Biology</a:t>
            </a:r>
            <a:endParaRPr lang="en-US" sz="3600" dirty="0">
              <a:solidFill>
                <a:srgbClr val="FF0000"/>
              </a:solidFill>
              <a:latin typeface="+mj-lt"/>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1146" y="1803400"/>
            <a:ext cx="7342754"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21762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371600"/>
            <a:ext cx="27146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4213" y="1223963"/>
            <a:ext cx="3178175"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Immagin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08788" y="4967288"/>
            <a:ext cx="189230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Immagin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2750" y="5156200"/>
            <a:ext cx="2279650" cy="1450975"/>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sp>
        <p:nvSpPr>
          <p:cNvPr id="33797" name="Text Box 2"/>
          <p:cNvSpPr txBox="1">
            <a:spLocks noChangeArrowheads="1"/>
          </p:cNvSpPr>
          <p:nvPr/>
        </p:nvSpPr>
        <p:spPr bwMode="auto">
          <a:xfrm>
            <a:off x="1822450" y="239713"/>
            <a:ext cx="62357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cs typeface="ＭＳ Ｐゴシック"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charset="0"/>
                <a:ea typeface="ＭＳ Ｐゴシック" charset="0"/>
              </a:defRPr>
            </a:lvl9pPr>
          </a:lstStyle>
          <a:p>
            <a:pPr algn="ctr" eaLnBrk="1" hangingPunct="1">
              <a:lnSpc>
                <a:spcPct val="102000"/>
              </a:lnSpc>
              <a:buClr>
                <a:srgbClr val="000000"/>
              </a:buClr>
              <a:buSzPct val="100000"/>
              <a:buFont typeface="Times New Roman" charset="0"/>
              <a:buNone/>
            </a:pPr>
            <a:r>
              <a:rPr lang="it-IT" b="1" dirty="0" err="1">
                <a:solidFill>
                  <a:srgbClr val="FF0000"/>
                </a:solidFill>
                <a:latin typeface="Verdana" charset="0"/>
              </a:rPr>
              <a:t>ELIXIR-ITA:Technological</a:t>
            </a:r>
            <a:r>
              <a:rPr lang="it-IT" b="1" dirty="0">
                <a:solidFill>
                  <a:srgbClr val="FF0000"/>
                </a:solidFill>
                <a:latin typeface="Verdana" charset="0"/>
              </a:rPr>
              <a:t> </a:t>
            </a:r>
            <a:r>
              <a:rPr lang="it-IT" b="1" dirty="0" err="1">
                <a:solidFill>
                  <a:srgbClr val="FF0000"/>
                </a:solidFill>
                <a:latin typeface="Verdana" charset="0"/>
              </a:rPr>
              <a:t>Partners</a:t>
            </a:r>
            <a:endParaRPr lang="en-GB" b="1" dirty="0">
              <a:solidFill>
                <a:srgbClr val="FF0000"/>
              </a:solidFill>
              <a:latin typeface="Times New Roman" charset="0"/>
            </a:endParaRPr>
          </a:p>
        </p:txBody>
      </p:sp>
      <p:sp>
        <p:nvSpPr>
          <p:cNvPr id="9" name="Nuvola 8"/>
          <p:cNvSpPr/>
          <p:nvPr/>
        </p:nvSpPr>
        <p:spPr>
          <a:xfrm>
            <a:off x="2032000" y="2908300"/>
            <a:ext cx="4953000" cy="2311400"/>
          </a:xfrm>
          <a:prstGeom prst="cloud">
            <a:avLst/>
          </a:prstGeom>
          <a:solidFill>
            <a:srgbClr val="DCE6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00FF"/>
                </a:solidFill>
              </a:rPr>
              <a:t>Setting up a bioinformatics computational infrastructure (cloud-based) interconnected with ELIXIR Europe</a:t>
            </a:r>
          </a:p>
        </p:txBody>
      </p:sp>
      <p:cxnSp>
        <p:nvCxnSpPr>
          <p:cNvPr id="16" name="Connettore 4 15"/>
          <p:cNvCxnSpPr>
            <a:stCxn id="33793" idx="2"/>
            <a:endCxn id="9" idx="3"/>
          </p:cNvCxnSpPr>
          <p:nvPr/>
        </p:nvCxnSpPr>
        <p:spPr>
          <a:xfrm rot="16200000" flipH="1">
            <a:off x="2844800" y="1376363"/>
            <a:ext cx="411163" cy="2916237"/>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Connettore 4 17"/>
          <p:cNvCxnSpPr>
            <a:stCxn id="33794" idx="2"/>
          </p:cNvCxnSpPr>
          <p:nvPr/>
        </p:nvCxnSpPr>
        <p:spPr>
          <a:xfrm rot="5400000">
            <a:off x="6435725" y="2295525"/>
            <a:ext cx="952500" cy="882650"/>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Connettore 4 21"/>
          <p:cNvCxnSpPr>
            <a:stCxn id="33796" idx="3"/>
          </p:cNvCxnSpPr>
          <p:nvPr/>
        </p:nvCxnSpPr>
        <p:spPr>
          <a:xfrm flipV="1">
            <a:off x="2692400" y="5156200"/>
            <a:ext cx="635000" cy="725488"/>
          </a:xfrm>
          <a:prstGeom prst="bent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Connettore 4 23"/>
          <p:cNvCxnSpPr/>
          <p:nvPr/>
        </p:nvCxnSpPr>
        <p:spPr>
          <a:xfrm rot="10800000">
            <a:off x="5880100" y="4902200"/>
            <a:ext cx="928688" cy="1017588"/>
          </a:xfrm>
          <a:prstGeom prst="bent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15263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1"/>
          <p:cNvSpPr>
            <a:spLocks noGrp="1"/>
          </p:cNvSpPr>
          <p:nvPr>
            <p:ph type="title"/>
          </p:nvPr>
        </p:nvSpPr>
        <p:spPr>
          <a:xfrm>
            <a:off x="309563" y="90488"/>
            <a:ext cx="8047037" cy="569912"/>
          </a:xfrm>
        </p:spPr>
        <p:txBody>
          <a:bodyPr/>
          <a:lstStyle/>
          <a:p>
            <a:pPr>
              <a:defRPr/>
            </a:pPr>
            <a:r>
              <a:rPr lang="it-IT" sz="3200" dirty="0">
                <a:solidFill>
                  <a:srgbClr val="FF0000"/>
                </a:solidFill>
                <a:effectLst/>
                <a:latin typeface="+mj-lt"/>
                <a:cs typeface="Calibri"/>
              </a:rPr>
              <a:t>Worldwide </a:t>
            </a:r>
            <a:r>
              <a:rPr lang="it-IT" sz="3200" dirty="0" err="1">
                <a:solidFill>
                  <a:srgbClr val="FF0000"/>
                </a:solidFill>
                <a:effectLst/>
                <a:latin typeface="+mj-lt"/>
                <a:cs typeface="Calibri"/>
              </a:rPr>
              <a:t>distribution</a:t>
            </a:r>
            <a:r>
              <a:rPr lang="it-IT" sz="3200" dirty="0">
                <a:solidFill>
                  <a:srgbClr val="FF0000"/>
                </a:solidFill>
                <a:effectLst/>
                <a:latin typeface="+mj-lt"/>
                <a:cs typeface="Calibri"/>
              </a:rPr>
              <a:t> of NGS </a:t>
            </a:r>
            <a:r>
              <a:rPr lang="it-IT" sz="3200" dirty="0" err="1">
                <a:solidFill>
                  <a:srgbClr val="FF0000"/>
                </a:solidFill>
                <a:effectLst/>
                <a:latin typeface="+mj-lt"/>
                <a:cs typeface="Calibri"/>
              </a:rPr>
              <a:t>platforms</a:t>
            </a:r>
            <a:endParaRPr lang="it-IT" sz="3200" dirty="0">
              <a:solidFill>
                <a:srgbClr val="FF0000"/>
              </a:solidFill>
              <a:effectLst/>
              <a:latin typeface="+mj-lt"/>
              <a:cs typeface="Calibri"/>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l="5859" t="28125" r="20898" b="10001"/>
          <a:stretch>
            <a:fillRect/>
          </a:stretch>
        </p:blipFill>
        <p:spPr bwMode="auto">
          <a:xfrm>
            <a:off x="428625" y="1463675"/>
            <a:ext cx="8118475" cy="4286250"/>
          </a:xfrm>
          <a:prstGeom prst="rect">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pic>
      <p:sp>
        <p:nvSpPr>
          <p:cNvPr id="17411" name="Rettangolo 7"/>
          <p:cNvSpPr>
            <a:spLocks noChangeArrowheads="1"/>
          </p:cNvSpPr>
          <p:nvPr/>
        </p:nvSpPr>
        <p:spPr bwMode="auto">
          <a:xfrm>
            <a:off x="357188" y="5737225"/>
            <a:ext cx="8501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dirty="0">
                <a:latin typeface="Corbel" charset="0"/>
                <a:cs typeface="Corbel" charset="0"/>
              </a:rPr>
              <a:t>&gt;2558 </a:t>
            </a:r>
            <a:r>
              <a:rPr lang="it-IT" sz="2000" dirty="0" err="1">
                <a:latin typeface="Corbel" charset="0"/>
                <a:cs typeface="Corbel" charset="0"/>
              </a:rPr>
              <a:t>total</a:t>
            </a:r>
            <a:r>
              <a:rPr lang="it-IT" sz="2000" dirty="0">
                <a:latin typeface="Corbel" charset="0"/>
                <a:cs typeface="Corbel" charset="0"/>
              </a:rPr>
              <a:t> </a:t>
            </a:r>
            <a:r>
              <a:rPr lang="it-IT" sz="2000" dirty="0" err="1">
                <a:latin typeface="Corbel" charset="0"/>
                <a:cs typeface="Corbel" charset="0"/>
              </a:rPr>
              <a:t>machines</a:t>
            </a:r>
            <a:r>
              <a:rPr lang="it-IT" sz="2000" dirty="0">
                <a:latin typeface="Corbel" charset="0"/>
                <a:cs typeface="Corbel" charset="0"/>
              </a:rPr>
              <a:t> (&gt;1000  US, &gt;300  China, .., &gt;50 </a:t>
            </a:r>
            <a:r>
              <a:rPr lang="it-IT" sz="2000" dirty="0" err="1">
                <a:latin typeface="Corbel" charset="0"/>
                <a:cs typeface="Corbel" charset="0"/>
              </a:rPr>
              <a:t>Italy</a:t>
            </a:r>
            <a:r>
              <a:rPr lang="it-IT" sz="2000" dirty="0">
                <a:latin typeface="Corbel" charset="0"/>
                <a:cs typeface="Corbel" charset="0"/>
              </a:rPr>
              <a:t>)</a:t>
            </a:r>
          </a:p>
          <a:p>
            <a:r>
              <a:rPr lang="it-IT" sz="2000" dirty="0" err="1">
                <a:latin typeface="Corbel" charset="0"/>
                <a:cs typeface="Corbel" charset="0"/>
              </a:rPr>
              <a:t>S</a:t>
            </a:r>
            <a:r>
              <a:rPr lang="en-US" sz="2000" dirty="0" err="1">
                <a:latin typeface="Corbel" charset="0"/>
                <a:cs typeface="Corbel" charset="0"/>
              </a:rPr>
              <a:t>ource</a:t>
            </a:r>
            <a:r>
              <a:rPr lang="en-US" sz="2000" dirty="0">
                <a:latin typeface="Corbel" charset="0"/>
                <a:cs typeface="Corbel" charset="0"/>
              </a:rPr>
              <a:t>: </a:t>
            </a:r>
            <a:r>
              <a:rPr lang="en-US" sz="2000" dirty="0" err="1">
                <a:solidFill>
                  <a:srgbClr val="0000FF"/>
                </a:solidFill>
                <a:latin typeface="Corbel" charset="0"/>
                <a:cs typeface="Corbel" charset="0"/>
              </a:rPr>
              <a:t>omicsmap.com</a:t>
            </a:r>
            <a:endParaRPr lang="en-US" sz="2000" dirty="0">
              <a:solidFill>
                <a:srgbClr val="0000FF"/>
              </a:solidFill>
              <a:latin typeface="Corbel" charset="0"/>
              <a:cs typeface="Corbel" charset="0"/>
            </a:endParaRPr>
          </a:p>
        </p:txBody>
      </p:sp>
      <p:pic>
        <p:nvPicPr>
          <p:cNvPr id="17412"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8200" y="855663"/>
            <a:ext cx="2940050" cy="2530475"/>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7543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90500"/>
            <a:ext cx="8229600" cy="952500"/>
          </a:xfrm>
        </p:spPr>
        <p:txBody>
          <a:bodyPr/>
          <a:lstStyle/>
          <a:p>
            <a:r>
              <a:rPr lang="en-US" dirty="0" smtClean="0">
                <a:solidFill>
                  <a:srgbClr val="FF0000"/>
                </a:solidFill>
                <a:effectLst/>
                <a:latin typeface="+mj-lt"/>
              </a:rPr>
              <a:t>Challenges</a:t>
            </a:r>
            <a:endParaRPr lang="en-US" dirty="0">
              <a:solidFill>
                <a:srgbClr val="FF0000"/>
              </a:solidFill>
              <a:effectLst/>
              <a:latin typeface="+mj-lt"/>
            </a:endParaRPr>
          </a:p>
        </p:txBody>
      </p:sp>
      <p:sp>
        <p:nvSpPr>
          <p:cNvPr id="4" name="Ovale 3"/>
          <p:cNvSpPr/>
          <p:nvPr/>
        </p:nvSpPr>
        <p:spPr>
          <a:xfrm>
            <a:off x="685800" y="2184400"/>
            <a:ext cx="800100" cy="800100"/>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1</a:t>
            </a:r>
            <a:endParaRPr lang="en-US" sz="2400" dirty="0"/>
          </a:p>
        </p:txBody>
      </p:sp>
      <p:sp>
        <p:nvSpPr>
          <p:cNvPr id="5" name="Ovale 4"/>
          <p:cNvSpPr/>
          <p:nvPr/>
        </p:nvSpPr>
        <p:spPr>
          <a:xfrm>
            <a:off x="685800" y="3898900"/>
            <a:ext cx="800100" cy="800100"/>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2</a:t>
            </a:r>
          </a:p>
        </p:txBody>
      </p:sp>
      <p:sp>
        <p:nvSpPr>
          <p:cNvPr id="6" name="CasellaDiTesto 5"/>
          <p:cNvSpPr txBox="1"/>
          <p:nvPr/>
        </p:nvSpPr>
        <p:spPr>
          <a:xfrm>
            <a:off x="1727200" y="2101334"/>
            <a:ext cx="7175500" cy="1077218"/>
          </a:xfrm>
          <a:prstGeom prst="rect">
            <a:avLst/>
          </a:prstGeom>
          <a:noFill/>
        </p:spPr>
        <p:txBody>
          <a:bodyPr wrap="square" rtlCol="0">
            <a:spAutoFit/>
          </a:bodyPr>
          <a:lstStyle/>
          <a:p>
            <a:r>
              <a:rPr lang="en-US" sz="3200" dirty="0" smtClean="0">
                <a:solidFill>
                  <a:srgbClr val="0000FF"/>
                </a:solidFill>
              </a:rPr>
              <a:t>Technology</a:t>
            </a:r>
            <a:r>
              <a:rPr lang="en-US" sz="3200" dirty="0" smtClean="0"/>
              <a:t> (Storage, </a:t>
            </a:r>
            <a:r>
              <a:rPr lang="en-US" sz="3200" dirty="0"/>
              <a:t>Retrieval,</a:t>
            </a:r>
            <a:r>
              <a:rPr lang="en-US" sz="3200" dirty="0" smtClean="0"/>
              <a:t> Computation, Networking)</a:t>
            </a:r>
            <a:endParaRPr lang="en-US" sz="3200" dirty="0"/>
          </a:p>
        </p:txBody>
      </p:sp>
      <p:sp>
        <p:nvSpPr>
          <p:cNvPr id="7" name="CasellaDiTesto 6"/>
          <p:cNvSpPr txBox="1"/>
          <p:nvPr/>
        </p:nvSpPr>
        <p:spPr>
          <a:xfrm>
            <a:off x="1727200" y="3777734"/>
            <a:ext cx="7175500" cy="1077218"/>
          </a:xfrm>
          <a:prstGeom prst="rect">
            <a:avLst/>
          </a:prstGeom>
          <a:noFill/>
        </p:spPr>
        <p:txBody>
          <a:bodyPr wrap="square" rtlCol="0">
            <a:spAutoFit/>
          </a:bodyPr>
          <a:lstStyle/>
          <a:p>
            <a:r>
              <a:rPr lang="en-US" sz="3200" dirty="0" smtClean="0">
                <a:solidFill>
                  <a:srgbClr val="0000FF"/>
                </a:solidFill>
              </a:rPr>
              <a:t>Science</a:t>
            </a:r>
            <a:r>
              <a:rPr lang="en-US" sz="3200" dirty="0" smtClean="0"/>
              <a:t> (Data integration, Analysis, Statistical evaluation)</a:t>
            </a:r>
            <a:endParaRPr lang="en-US" sz="3200" dirty="0"/>
          </a:p>
        </p:txBody>
      </p:sp>
    </p:spTree>
    <p:extLst>
      <p:ext uri="{BB962C8B-B14F-4D97-AF65-F5344CB8AC3E}">
        <p14:creationId xmlns:p14="http://schemas.microsoft.com/office/powerpoint/2010/main" val="9919678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90500"/>
            <a:ext cx="8229600" cy="749300"/>
          </a:xfrm>
        </p:spPr>
        <p:txBody>
          <a:bodyPr/>
          <a:lstStyle/>
          <a:p>
            <a:r>
              <a:rPr lang="en-US" dirty="0" smtClean="0">
                <a:solidFill>
                  <a:srgbClr val="FF0000"/>
                </a:solidFill>
                <a:effectLst/>
                <a:latin typeface="+mj-lt"/>
              </a:rPr>
              <a:t>Technology challenges</a:t>
            </a:r>
            <a:endParaRPr lang="en-US" dirty="0">
              <a:solidFill>
                <a:srgbClr val="FF0000"/>
              </a:solidFill>
              <a:effectLst/>
              <a:latin typeface="+mj-lt"/>
            </a:endParaRPr>
          </a:p>
        </p:txBody>
      </p:sp>
      <p:pic>
        <p:nvPicPr>
          <p:cNvPr id="3" name="Immagine 2"/>
          <p:cNvPicPr>
            <a:picLocks noChangeAspect="1"/>
          </p:cNvPicPr>
          <p:nvPr/>
        </p:nvPicPr>
        <p:blipFill>
          <a:blip r:embed="rId2"/>
          <a:stretch>
            <a:fillRect/>
          </a:stretch>
        </p:blipFill>
        <p:spPr>
          <a:xfrm>
            <a:off x="2184400" y="1143000"/>
            <a:ext cx="5045542" cy="2542480"/>
          </a:xfrm>
          <a:prstGeom prst="rect">
            <a:avLst/>
          </a:prstGeom>
        </p:spPr>
      </p:pic>
      <p:pic>
        <p:nvPicPr>
          <p:cNvPr id="8" name="Immagine 7"/>
          <p:cNvPicPr>
            <a:picLocks noChangeAspect="1"/>
          </p:cNvPicPr>
          <p:nvPr/>
        </p:nvPicPr>
        <p:blipFill>
          <a:blip r:embed="rId3"/>
          <a:stretch>
            <a:fillRect/>
          </a:stretch>
        </p:blipFill>
        <p:spPr>
          <a:xfrm>
            <a:off x="1779569" y="3416300"/>
            <a:ext cx="6132531" cy="2994719"/>
          </a:xfrm>
          <a:prstGeom prst="rect">
            <a:avLst/>
          </a:prstGeom>
        </p:spPr>
      </p:pic>
    </p:spTree>
    <p:extLst>
      <p:ext uri="{BB962C8B-B14F-4D97-AF65-F5344CB8AC3E}">
        <p14:creationId xmlns:p14="http://schemas.microsoft.com/office/powerpoint/2010/main" val="7280800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90500"/>
            <a:ext cx="8229600" cy="749300"/>
          </a:xfrm>
        </p:spPr>
        <p:txBody>
          <a:bodyPr/>
          <a:lstStyle/>
          <a:p>
            <a:r>
              <a:rPr lang="en-US" dirty="0" smtClean="0">
                <a:solidFill>
                  <a:srgbClr val="FF0000"/>
                </a:solidFill>
                <a:effectLst/>
                <a:latin typeface="+mj-lt"/>
              </a:rPr>
              <a:t>Technology challenges</a:t>
            </a:r>
            <a:endParaRPr lang="en-US" dirty="0">
              <a:solidFill>
                <a:srgbClr val="FF0000"/>
              </a:solidFill>
              <a:effectLst/>
              <a:latin typeface="+mj-lt"/>
            </a:endParaRPr>
          </a:p>
        </p:txBody>
      </p:sp>
      <p:sp>
        <p:nvSpPr>
          <p:cNvPr id="7" name="CasellaDiTesto 6"/>
          <p:cNvSpPr txBox="1"/>
          <p:nvPr/>
        </p:nvSpPr>
        <p:spPr>
          <a:xfrm>
            <a:off x="457200" y="5358368"/>
            <a:ext cx="8343900" cy="1077218"/>
          </a:xfrm>
          <a:prstGeom prst="rect">
            <a:avLst/>
          </a:prstGeom>
          <a:noFill/>
        </p:spPr>
        <p:txBody>
          <a:bodyPr wrap="square" rtlCol="0">
            <a:spAutoFit/>
          </a:bodyPr>
          <a:lstStyle/>
          <a:p>
            <a:r>
              <a:rPr lang="en-US" sz="3200" dirty="0" smtClean="0">
                <a:solidFill>
                  <a:srgbClr val="0000FF"/>
                </a:solidFill>
              </a:rPr>
              <a:t>Moving tools instead than data may be faster and more effective.</a:t>
            </a:r>
            <a:endParaRPr lang="en-US" sz="3200" dirty="0"/>
          </a:p>
        </p:txBody>
      </p:sp>
      <p:pic>
        <p:nvPicPr>
          <p:cNvPr id="10" name="Immagine 9"/>
          <p:cNvPicPr>
            <a:picLocks noChangeAspect="1"/>
          </p:cNvPicPr>
          <p:nvPr/>
        </p:nvPicPr>
        <p:blipFill>
          <a:blip r:embed="rId2"/>
          <a:stretch>
            <a:fillRect/>
          </a:stretch>
        </p:blipFill>
        <p:spPr>
          <a:xfrm>
            <a:off x="1884129" y="1397000"/>
            <a:ext cx="5045542" cy="2542480"/>
          </a:xfrm>
          <a:prstGeom prst="rect">
            <a:avLst/>
          </a:prstGeom>
        </p:spPr>
      </p:pic>
      <p:sp>
        <p:nvSpPr>
          <p:cNvPr id="4" name="Nuvola 3"/>
          <p:cNvSpPr/>
          <p:nvPr/>
        </p:nvSpPr>
        <p:spPr>
          <a:xfrm>
            <a:off x="279400" y="1714500"/>
            <a:ext cx="1968500" cy="1054100"/>
          </a:xfrm>
          <a:prstGeom prst="cloud">
            <a:avLst/>
          </a:prstGeom>
          <a:solidFill>
            <a:srgbClr val="ABD95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NGS data</a:t>
            </a:r>
            <a:endParaRPr lang="en-US" dirty="0">
              <a:solidFill>
                <a:srgbClr val="000000"/>
              </a:solidFill>
            </a:endParaRPr>
          </a:p>
        </p:txBody>
      </p:sp>
      <p:sp>
        <p:nvSpPr>
          <p:cNvPr id="11" name="Nuvola 10"/>
          <p:cNvSpPr/>
          <p:nvPr/>
        </p:nvSpPr>
        <p:spPr>
          <a:xfrm>
            <a:off x="6070600" y="1562100"/>
            <a:ext cx="1968500" cy="1054100"/>
          </a:xfrm>
          <a:prstGeom prst="cloud">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Reference databases</a:t>
            </a:r>
            <a:endParaRPr lang="en-US" dirty="0">
              <a:solidFill>
                <a:srgbClr val="000000"/>
              </a:solidFill>
            </a:endParaRPr>
          </a:p>
        </p:txBody>
      </p:sp>
      <p:sp>
        <p:nvSpPr>
          <p:cNvPr id="12" name="Freccia su 11"/>
          <p:cNvSpPr/>
          <p:nvPr/>
        </p:nvSpPr>
        <p:spPr>
          <a:xfrm>
            <a:off x="4267200" y="3672780"/>
            <a:ext cx="355600" cy="810320"/>
          </a:xfrm>
          <a:prstGeom prst="up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ttangolo 12"/>
          <p:cNvSpPr/>
          <p:nvPr/>
        </p:nvSpPr>
        <p:spPr>
          <a:xfrm>
            <a:off x="2023638" y="4246265"/>
            <a:ext cx="5096730" cy="923330"/>
          </a:xfrm>
          <a:prstGeom prst="rect">
            <a:avLst/>
          </a:prstGeom>
          <a:noFill/>
        </p:spPr>
        <p:txBody>
          <a:bodyPr wrap="none" lIns="91440" tIns="45720" rIns="91440" bIns="45720">
            <a:spAutoFit/>
          </a:bodyPr>
          <a:lstStyle/>
          <a:p>
            <a:pPr algn="ctr"/>
            <a:r>
              <a:rPr lang="it-IT" sz="5400" b="1" cap="none" spc="0" dirty="0" smtClean="0">
                <a:ln w="12700">
                  <a:solidFill>
                    <a:schemeClr val="tx2">
                      <a:satMod val="155000"/>
                    </a:schemeClr>
                  </a:solidFill>
                  <a:prstDash val="solid"/>
                </a:ln>
                <a:solidFill>
                  <a:srgbClr val="CCFFCC"/>
                </a:solidFill>
                <a:effectLst>
                  <a:outerShdw blurRad="41275" dist="20320" dir="1800000" algn="tl" rotWithShape="0">
                    <a:srgbClr val="000000">
                      <a:alpha val="40000"/>
                    </a:srgbClr>
                  </a:outerShdw>
                </a:effectLst>
              </a:rPr>
              <a:t>Software Tools</a:t>
            </a:r>
            <a:endParaRPr lang="it-IT" sz="5400" b="1" cap="none" spc="0" dirty="0">
              <a:ln w="12700">
                <a:solidFill>
                  <a:schemeClr val="tx2">
                    <a:satMod val="155000"/>
                  </a:schemeClr>
                </a:solidFill>
                <a:prstDash val="solid"/>
              </a:ln>
              <a:solidFill>
                <a:srgbClr val="CCFFCC"/>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3783257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Stilografica">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Stilografica">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tilografic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fera 2">
    <a:dk1>
      <a:srgbClr val="000000"/>
    </a:dk1>
    <a:lt1>
      <a:srgbClr val="FFFFFF"/>
    </a:lt1>
    <a:dk2>
      <a:srgbClr val="000000"/>
    </a:dk2>
    <a:lt2>
      <a:srgbClr val="808080"/>
    </a:lt2>
    <a:accent1>
      <a:srgbClr val="FFFF66"/>
    </a:accent1>
    <a:accent2>
      <a:srgbClr val="004080"/>
    </a:accent2>
    <a:accent3>
      <a:srgbClr val="FFFFFF"/>
    </a:accent3>
    <a:accent4>
      <a:srgbClr val="000000"/>
    </a:accent4>
    <a:accent5>
      <a:srgbClr val="FFFFB8"/>
    </a:accent5>
    <a:accent6>
      <a:srgbClr val="003973"/>
    </a:accent6>
    <a:hlink>
      <a:srgbClr val="008040"/>
    </a:hlink>
    <a:folHlink>
      <a:srgbClr val="800000"/>
    </a:folHlink>
  </a:clrScheme>
  <a:fontScheme name="8_Sfera">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fera 2">
    <a:dk1>
      <a:srgbClr val="000000"/>
    </a:dk1>
    <a:lt1>
      <a:srgbClr val="FFFFFF"/>
    </a:lt1>
    <a:dk2>
      <a:srgbClr val="000000"/>
    </a:dk2>
    <a:lt2>
      <a:srgbClr val="808080"/>
    </a:lt2>
    <a:accent1>
      <a:srgbClr val="FFFF66"/>
    </a:accent1>
    <a:accent2>
      <a:srgbClr val="004080"/>
    </a:accent2>
    <a:accent3>
      <a:srgbClr val="FFFFFF"/>
    </a:accent3>
    <a:accent4>
      <a:srgbClr val="000000"/>
    </a:accent4>
    <a:accent5>
      <a:srgbClr val="FFFFB8"/>
    </a:accent5>
    <a:accent6>
      <a:srgbClr val="003973"/>
    </a:accent6>
    <a:hlink>
      <a:srgbClr val="008040"/>
    </a:hlink>
    <a:folHlink>
      <a:srgbClr val="800000"/>
    </a:folHlink>
  </a:clrScheme>
  <a:fontScheme name="8_Sfera">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Default Theme.thmx</Template>
  <TotalTime>6360</TotalTime>
  <Words>4383</Words>
  <Application>Microsoft Macintosh PowerPoint</Application>
  <PresentationFormat>Presentazione su schermo (4:3)</PresentationFormat>
  <Paragraphs>479</Paragraphs>
  <Slides>50</Slides>
  <Notes>37</Notes>
  <HiddenSlides>0</HiddenSlides>
  <MMClips>0</MMClips>
  <ScaleCrop>false</ScaleCrop>
  <HeadingPairs>
    <vt:vector size="6" baseType="variant">
      <vt:variant>
        <vt:lpstr>Tema</vt:lpstr>
      </vt:variant>
      <vt:variant>
        <vt:i4>1</vt:i4>
      </vt:variant>
      <vt:variant>
        <vt:lpstr>Server OLE incorporati</vt:lpstr>
      </vt:variant>
      <vt:variant>
        <vt:i4>3</vt:i4>
      </vt:variant>
      <vt:variant>
        <vt:lpstr>Titoli diapositive</vt:lpstr>
      </vt:variant>
      <vt:variant>
        <vt:i4>50</vt:i4>
      </vt:variant>
    </vt:vector>
  </HeadingPairs>
  <TitlesOfParts>
    <vt:vector size="54" baseType="lpstr">
      <vt:lpstr>Default Theme</vt:lpstr>
      <vt:lpstr>Foglio di lavoro di Excel 97 - 2004</vt:lpstr>
      <vt:lpstr>Grafico di Microsoft Graph</vt:lpstr>
      <vt:lpstr>Bitmap Image</vt:lpstr>
      <vt:lpstr>NEXT-GENERATION CHALLENGES IN BIOINFORMATICS</vt:lpstr>
      <vt:lpstr>The birth of Bioinformatics</vt:lpstr>
      <vt:lpstr>Maxam &amp; Gilbert Sequencing</vt:lpstr>
      <vt:lpstr>Sequencing data explosion</vt:lpstr>
      <vt:lpstr>Sequencing data growth and costs: Big Data in Biology</vt:lpstr>
      <vt:lpstr>Worldwide distribution of NGS platforms</vt:lpstr>
      <vt:lpstr>Challenges</vt:lpstr>
      <vt:lpstr>Technology challenges</vt:lpstr>
      <vt:lpstr>Technology challenges</vt:lpstr>
      <vt:lpstr>Experimental challenges</vt:lpstr>
      <vt:lpstr>Experimental challenges</vt:lpstr>
      <vt:lpstr>Presentazione di PowerPoint</vt:lpstr>
      <vt:lpstr>Presentazione di PowerPoint</vt:lpstr>
      <vt:lpstr>Presentazione di PowerPoint</vt:lpstr>
      <vt:lpstr>Assenza di correlazione tra numero di geni e dimensione del genoma negli eucarioti</vt:lpstr>
      <vt:lpstr>Assenza di correlazione tra numero di geni e  complessità organismica</vt:lpstr>
      <vt:lpstr>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10-fold expansion of human transcriptome and proteome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Application Example:  evolutionary history of EEF2 orthologs </vt:lpstr>
      <vt:lpstr>Application Example:  human MET13 family members history </vt:lpstr>
      <vt:lpstr>Conclusions</vt:lpstr>
      <vt:lpstr>Computational Challeges</vt:lpstr>
      <vt:lpstr>ELIXIR: European Life Science Infrastructure for Biological Information</vt:lpstr>
      <vt:lpstr>ELIXIR: European Life Science Infrastructure for Biological Information</vt:lpstr>
      <vt:lpstr>ELIXIR: European Life Science Infrastructure for Biological Information</vt:lpstr>
      <vt:lpstr>ELIXIR: European Life Science Infrastructure for Biological Information</vt:lpstr>
      <vt:lpstr>ELIXIR: European Life Science Infrastructure for Biological Information</vt:lpstr>
      <vt:lpstr>Presentazione di PowerPoint</vt:lpstr>
      <vt:lpstr>Presentazione di PowerPoint</vt:lpstr>
      <vt:lpstr>ELIXIR: European Life Science Infrastructure for Biological Information</vt:lpstr>
      <vt:lpstr>Presentazione di PowerPoint</vt:lpstr>
    </vt:vector>
  </TitlesOfParts>
  <Company>Università di Bari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generation sequencing: new avenues for Molecular Biodiversity analysis</dc:title>
  <dc:creator>Graziano Pesole</dc:creator>
  <cp:lastModifiedBy>Graziano Pesole</cp:lastModifiedBy>
  <cp:revision>68</cp:revision>
  <cp:lastPrinted>2012-12-14T11:16:10Z</cp:lastPrinted>
  <dcterms:created xsi:type="dcterms:W3CDTF">2012-12-10T16:40:50Z</dcterms:created>
  <dcterms:modified xsi:type="dcterms:W3CDTF">2014-09-11T11:36:21Z</dcterms:modified>
</cp:coreProperties>
</file>